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
  </p:notesMasterIdLst>
  <p:handoutMasterIdLst>
    <p:handoutMasterId r:id="rId20"/>
  </p:handoutMasterIdLst>
  <p:sldIdLst>
    <p:sldId id="256" r:id="rId3"/>
    <p:sldId id="274" r:id="rId4"/>
    <p:sldId id="258" r:id="rId5"/>
    <p:sldId id="259" r:id="rId6"/>
    <p:sldId id="257" r:id="rId7"/>
    <p:sldId id="260" r:id="rId8"/>
    <p:sldId id="261" r:id="rId9"/>
    <p:sldId id="262" r:id="rId10"/>
    <p:sldId id="263" r:id="rId11"/>
    <p:sldId id="264" r:id="rId12"/>
    <p:sldId id="265" r:id="rId13"/>
    <p:sldId id="266" r:id="rId14"/>
    <p:sldId id="267" r:id="rId15"/>
    <p:sldId id="268" r:id="rId16"/>
    <p:sldId id="269" r:id="rId17"/>
    <p:sldId id="273" r:id="rId18"/>
  </p:sldIdLst>
  <p:sldSz cx="9144000" cy="6858000" type="screen4x3"/>
  <p:notesSz cx="7099300"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4705" autoAdjust="0"/>
  </p:normalViewPr>
  <p:slideViewPr>
    <p:cSldViewPr>
      <p:cViewPr varScale="1">
        <p:scale>
          <a:sx n="80" d="100"/>
          <a:sy n="80" d="100"/>
        </p:scale>
        <p:origin x="13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3254" y="91"/>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7661CDB-3BB0-48AD-8EB3-D1FB03A5F341}" type="datetimeFigureOut">
              <a:rPr lang="de-DE" smtClean="0"/>
              <a:t>02.01.2025</a:t>
            </a:fld>
            <a:endParaRPr lang="de-DE"/>
          </a:p>
        </p:txBody>
      </p:sp>
      <p:sp>
        <p:nvSpPr>
          <p:cNvPr id="4" name="Fußzeilenplatzhalt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65B65B25-3BD9-4AFB-88B0-E776764F13C9}" type="slidenum">
              <a:rPr lang="de-DE" smtClean="0"/>
              <a:t>‹Nr.›</a:t>
            </a:fld>
            <a:endParaRPr lang="de-DE"/>
          </a:p>
        </p:txBody>
      </p:sp>
    </p:spTree>
    <p:extLst>
      <p:ext uri="{BB962C8B-B14F-4D97-AF65-F5344CB8AC3E}">
        <p14:creationId xmlns:p14="http://schemas.microsoft.com/office/powerpoint/2010/main" val="3904126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cs typeface="+mn-cs"/>
              </a:defRPr>
            </a:lvl1pPr>
          </a:lstStyle>
          <a:p>
            <a:pPr>
              <a:defRPr/>
            </a:pPr>
            <a:endParaRPr lang="de-DE"/>
          </a:p>
        </p:txBody>
      </p:sp>
      <p:sp>
        <p:nvSpPr>
          <p:cNvPr id="194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cs typeface="+mn-cs"/>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94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cs typeface="+mn-cs"/>
              </a:defRPr>
            </a:lvl1pPr>
          </a:lstStyle>
          <a:p>
            <a:pPr>
              <a:defRPr/>
            </a:pPr>
            <a:endParaRPr lang="de-DE"/>
          </a:p>
        </p:txBody>
      </p:sp>
      <p:sp>
        <p:nvSpPr>
          <p:cNvPr id="194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smtClean="0"/>
            </a:lvl1pPr>
          </a:lstStyle>
          <a:p>
            <a:pPr>
              <a:defRPr/>
            </a:pPr>
            <a:fld id="{75AF6A77-3B20-4154-BA3B-CE4A4ADE1849}" type="slidenum">
              <a:rPr lang="de-DE" altLang="de-DE"/>
              <a:pPr>
                <a:defRPr/>
              </a:pPr>
              <a:t>‹Nr.›</a:t>
            </a:fld>
            <a:endParaRPr lang="de-DE" altLang="de-DE"/>
          </a:p>
        </p:txBody>
      </p:sp>
    </p:spTree>
    <p:extLst>
      <p:ext uri="{BB962C8B-B14F-4D97-AF65-F5344CB8AC3E}">
        <p14:creationId xmlns:p14="http://schemas.microsoft.com/office/powerpoint/2010/main" val="2078873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p:cNvSpPr>
            <a:spLocks noGrp="1" noRot="1" noChangeAspect="1" noTextEdit="1"/>
          </p:cNvSpPr>
          <p:nvPr>
            <p:ph type="sldImg"/>
          </p:nvPr>
        </p:nvSpPr>
        <p:spPr>
          <a:ln/>
        </p:spPr>
      </p:sp>
      <p:sp>
        <p:nvSpPr>
          <p:cNvPr id="40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
        <p:nvSpPr>
          <p:cNvPr id="41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7F7A7C-FA8D-4361-A821-4E1B37E44318}" type="slidenum">
              <a:rPr lang="de-DE" altLang="de-DE" sz="1300"/>
              <a:pPr>
                <a:spcBef>
                  <a:spcPct val="0"/>
                </a:spcBef>
              </a:pPr>
              <a:t>1</a:t>
            </a:fld>
            <a:endParaRPr lang="de-DE" altLang="de-DE" sz="1300"/>
          </a:p>
        </p:txBody>
      </p:sp>
    </p:spTree>
    <p:extLst>
      <p:ext uri="{BB962C8B-B14F-4D97-AF65-F5344CB8AC3E}">
        <p14:creationId xmlns:p14="http://schemas.microsoft.com/office/powerpoint/2010/main" val="174201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5AF6A77-3B20-4154-BA3B-CE4A4ADE1849}" type="slidenum">
              <a:rPr lang="de-DE" altLang="de-DE" smtClean="0"/>
              <a:pPr>
                <a:defRPr/>
              </a:pPr>
              <a:t>6</a:t>
            </a:fld>
            <a:endParaRPr lang="de-DE" altLang="de-DE"/>
          </a:p>
        </p:txBody>
      </p:sp>
    </p:spTree>
    <p:extLst>
      <p:ext uri="{BB962C8B-B14F-4D97-AF65-F5344CB8AC3E}">
        <p14:creationId xmlns:p14="http://schemas.microsoft.com/office/powerpoint/2010/main" val="136875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53867716"/>
      </p:ext>
    </p:extLst>
  </p:cSld>
  <p:clrMapOvr>
    <a:masterClrMapping/>
  </p:clrMapOvr>
  <p:transition advTm="30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49645142"/>
      </p:ext>
    </p:extLst>
  </p:cSld>
  <p:clrMapOvr>
    <a:masterClrMapping/>
  </p:clrMapOvr>
  <p:transition advTm="30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274638"/>
            <a:ext cx="2058988" cy="58801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29325" cy="58801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03253388"/>
      </p:ext>
    </p:extLst>
  </p:cSld>
  <p:clrMapOvr>
    <a:masterClrMapping/>
  </p:clrMapOvr>
  <p:transition advTm="3000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68313" y="1628775"/>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59313" y="1628775"/>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3" y="3967163"/>
            <a:ext cx="4038600" cy="2187575"/>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5"/>
          <p:cNvSpPr>
            <a:spLocks noGrp="1"/>
          </p:cNvSpPr>
          <p:nvPr>
            <p:ph sz="quarter" idx="4"/>
          </p:nvPr>
        </p:nvSpPr>
        <p:spPr>
          <a:xfrm>
            <a:off x="4659313" y="3967163"/>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0720922"/>
      </p:ext>
    </p:extLst>
  </p:cSld>
  <p:clrMapOvr>
    <a:masterClrMapping/>
  </p:clrMapOvr>
  <p:transition advTm="3000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68313" y="1628775"/>
            <a:ext cx="8229600" cy="4525963"/>
          </a:xfrm>
        </p:spPr>
        <p:txBody>
          <a:bodyPr/>
          <a:lstStyle/>
          <a:p>
            <a:pPr lvl="0"/>
            <a:endParaRPr lang="de-DE" noProof="0"/>
          </a:p>
        </p:txBody>
      </p:sp>
    </p:spTree>
    <p:extLst>
      <p:ext uri="{BB962C8B-B14F-4D97-AF65-F5344CB8AC3E}">
        <p14:creationId xmlns:p14="http://schemas.microsoft.com/office/powerpoint/2010/main" val="1568324770"/>
      </p:ext>
    </p:extLst>
  </p:cSld>
  <p:clrMapOvr>
    <a:masterClrMapping/>
  </p:clrMapOvr>
  <p:transition advTm="3000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5538580-8437-4CF2-B69B-70F7BA257D9C}" type="datetimeFigureOut">
              <a:rPr lang="de-DE" smtClean="0"/>
              <a:t>02.01.2025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2630168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538580-8437-4CF2-B69B-70F7BA257D9C}" type="datetimeFigureOut">
              <a:rPr lang="de-DE" smtClean="0"/>
              <a:t>02.01.2025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246269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5538580-8437-4CF2-B69B-70F7BA257D9C}" type="datetimeFigureOut">
              <a:rPr lang="de-DE" smtClean="0"/>
              <a:t>02.01.2025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1838976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5538580-8437-4CF2-B69B-70F7BA257D9C}" type="datetimeFigureOut">
              <a:rPr lang="de-DE" smtClean="0"/>
              <a:t>02.01.2025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79701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5538580-8437-4CF2-B69B-70F7BA257D9C}" type="datetimeFigureOut">
              <a:rPr lang="de-DE" smtClean="0"/>
              <a:t>02.01.2025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562158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5538580-8437-4CF2-B69B-70F7BA257D9C}" type="datetimeFigureOut">
              <a:rPr lang="de-DE" smtClean="0"/>
              <a:t>02.01.2025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37878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46517535"/>
      </p:ext>
    </p:extLst>
  </p:cSld>
  <p:clrMapOvr>
    <a:masterClrMapping/>
  </p:clrMapOvr>
  <p:transition advTm="3000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5538580-8437-4CF2-B69B-70F7BA257D9C}" type="datetimeFigureOut">
              <a:rPr lang="de-DE" smtClean="0"/>
              <a:t>02.01.2025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93140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5538580-8437-4CF2-B69B-70F7BA257D9C}" type="datetimeFigureOut">
              <a:rPr lang="de-DE" smtClean="0"/>
              <a:t>02.01.2025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1138279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5538580-8437-4CF2-B69B-70F7BA257D9C}" type="datetimeFigureOut">
              <a:rPr lang="de-DE" smtClean="0"/>
              <a:t>02.01.2025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901595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538580-8437-4CF2-B69B-70F7BA257D9C}" type="datetimeFigureOut">
              <a:rPr lang="de-DE" smtClean="0"/>
              <a:t>02.01.2025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906343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5538580-8437-4CF2-B69B-70F7BA257D9C}" type="datetimeFigureOut">
              <a:rPr lang="de-DE" smtClean="0"/>
              <a:t>02.01.2025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616518-C456-4724-93B9-C607ABA0F800}" type="slidenum">
              <a:rPr lang="de-DE" smtClean="0"/>
              <a:t>‹Nr.›</a:t>
            </a:fld>
            <a:endParaRPr lang="de-DE"/>
          </a:p>
        </p:txBody>
      </p:sp>
    </p:spTree>
    <p:extLst>
      <p:ext uri="{BB962C8B-B14F-4D97-AF65-F5344CB8AC3E}">
        <p14:creationId xmlns:p14="http://schemas.microsoft.com/office/powerpoint/2010/main" val="354564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030246505"/>
      </p:ext>
    </p:extLst>
  </p:cSld>
  <p:clrMapOvr>
    <a:masterClrMapping/>
  </p:clrMapOvr>
  <p:transition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83721059"/>
      </p:ext>
    </p:extLst>
  </p:cSld>
  <p:clrMapOvr>
    <a:masterClrMapping/>
  </p:clrMapOvr>
  <p:transition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04977435"/>
      </p:ext>
    </p:extLst>
  </p:cSld>
  <p:clrMapOvr>
    <a:masterClrMapping/>
  </p:clrMapOvr>
  <p:transition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484223648"/>
      </p:ext>
    </p:extLst>
  </p:cSld>
  <p:clrMapOvr>
    <a:masterClrMapping/>
  </p:clrMapOvr>
  <p:transition advTm="30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432010"/>
      </p:ext>
    </p:extLst>
  </p:cSld>
  <p:clrMapOvr>
    <a:masterClrMapping/>
  </p:clrMapOvr>
  <p:transition advTm="30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278859399"/>
      </p:ext>
    </p:extLst>
  </p:cSld>
  <p:clrMapOvr>
    <a:masterClrMapping/>
  </p:clrMapOvr>
  <p:transition advTm="3000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695082708"/>
      </p:ext>
    </p:extLst>
  </p:cSld>
  <p:clrMapOvr>
    <a:masterClrMapping/>
  </p:clrMapOvr>
  <p:transition advTm="30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Text Box 8"/>
          <p:cNvSpPr txBox="1">
            <a:spLocks noChangeArrowheads="1"/>
          </p:cNvSpPr>
          <p:nvPr userDrawn="1"/>
        </p:nvSpPr>
        <p:spPr bwMode="auto">
          <a:xfrm>
            <a:off x="0" y="6597650"/>
            <a:ext cx="349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200" dirty="0" smtClean="0"/>
              <a:t>© 2002-2025 Robby </a:t>
            </a:r>
            <a:r>
              <a:rPr lang="de-DE" sz="1200" dirty="0" smtClean="0"/>
              <a:t>Wagenknecht</a:t>
            </a:r>
          </a:p>
        </p:txBody>
      </p:sp>
      <p:sp>
        <p:nvSpPr>
          <p:cNvPr id="1029" name="Text Box 9"/>
          <p:cNvSpPr txBox="1">
            <a:spLocks noChangeArrowheads="1"/>
          </p:cNvSpPr>
          <p:nvPr userDrawn="1"/>
        </p:nvSpPr>
        <p:spPr bwMode="auto">
          <a:xfrm>
            <a:off x="8351838" y="658336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DE" altLang="de-DE" sz="1200" smtClean="0"/>
              <a:t>Folie </a:t>
            </a:r>
            <a:fld id="{80994C01-F337-4CBB-B0EA-7F8A03D13430}" type="slidenum">
              <a:rPr lang="de-DE" altLang="de-DE" sz="1200" smtClean="0"/>
              <a:pPr eaLnBrk="1" hangingPunct="1">
                <a:spcBef>
                  <a:spcPct val="50000"/>
                </a:spcBef>
                <a:defRPr/>
              </a:pPr>
              <a:t>‹Nr.›</a:t>
            </a:fld>
            <a:endParaRPr lang="de-DE" altLang="de-DE" sz="1200" smtClean="0"/>
          </a:p>
        </p:txBody>
      </p:sp>
      <p:sp>
        <p:nvSpPr>
          <p:cNvPr id="1030" name="Text Box 11"/>
          <p:cNvSpPr txBox="1">
            <a:spLocks noChangeArrowheads="1"/>
          </p:cNvSpPr>
          <p:nvPr userDrawn="1"/>
        </p:nvSpPr>
        <p:spPr bwMode="auto">
          <a:xfrm>
            <a:off x="2268538" y="6583363"/>
            <a:ext cx="5761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sz="1200" smtClean="0"/>
              <a:t>www.wagenknecht.de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Tm="3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38580-8437-4CF2-B69B-70F7BA257D9C}" type="datetimeFigureOut">
              <a:rPr lang="de-DE" smtClean="0"/>
              <a:t>02.01.2025</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16518-C456-4724-93B9-C607ABA0F800}" type="slidenum">
              <a:rPr lang="de-DE" smtClean="0"/>
              <a:t>‹Nr.›</a:t>
            </a:fld>
            <a:endParaRPr lang="de-DE"/>
          </a:p>
        </p:txBody>
      </p:sp>
    </p:spTree>
    <p:extLst>
      <p:ext uri="{BB962C8B-B14F-4D97-AF65-F5344CB8AC3E}">
        <p14:creationId xmlns:p14="http://schemas.microsoft.com/office/powerpoint/2010/main" val="20306674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hyperlink" Target="mailto:info@wagenknecht.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9144000" cy="2060575"/>
          </a:xfrm>
        </p:spPr>
        <p:txBody>
          <a:bodyPr/>
          <a:lstStyle/>
          <a:p>
            <a:pPr eaLnBrk="1" hangingPunct="1"/>
            <a:r>
              <a:rPr lang="de-DE" altLang="de-DE" sz="2800" dirty="0" smtClean="0"/>
              <a:t>Familie Wagenknecht</a:t>
            </a:r>
            <a:br>
              <a:rPr lang="de-DE" altLang="de-DE" sz="2800" dirty="0" smtClean="0"/>
            </a:br>
            <a:r>
              <a:rPr lang="de-DE" altLang="de-DE" sz="800" dirty="0" smtClean="0"/>
              <a:t/>
            </a:r>
            <a:br>
              <a:rPr lang="de-DE" altLang="de-DE" sz="800" dirty="0" smtClean="0"/>
            </a:br>
            <a:r>
              <a:rPr lang="de-DE" altLang="de-DE" sz="2000" dirty="0" smtClean="0"/>
              <a:t>www.wagenknecht.de</a:t>
            </a:r>
            <a:endParaRPr lang="de-DE" altLang="de-DE" sz="2800" dirty="0" smtClean="0"/>
          </a:p>
        </p:txBody>
      </p:sp>
      <p:sp>
        <p:nvSpPr>
          <p:cNvPr id="3075" name="Text Box 5"/>
          <p:cNvSpPr txBox="1">
            <a:spLocks noChangeArrowheads="1"/>
          </p:cNvSpPr>
          <p:nvPr/>
        </p:nvSpPr>
        <p:spPr bwMode="auto">
          <a:xfrm>
            <a:off x="0" y="2205038"/>
            <a:ext cx="9144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000" dirty="0"/>
              <a:t>Herzlich Willkommen</a:t>
            </a:r>
          </a:p>
          <a:p>
            <a:pPr algn="ctr" eaLnBrk="1" hangingPunct="1">
              <a:spcBef>
                <a:spcPct val="50000"/>
              </a:spcBef>
              <a:buFontTx/>
              <a:buNone/>
            </a:pPr>
            <a:endParaRPr lang="de-DE" altLang="de-DE" sz="2000" dirty="0"/>
          </a:p>
          <a:p>
            <a:pPr algn="ctr" eaLnBrk="1" hangingPunct="1">
              <a:spcBef>
                <a:spcPct val="50000"/>
              </a:spcBef>
              <a:buFontTx/>
              <a:buNone/>
            </a:pPr>
            <a:r>
              <a:rPr lang="de-DE" altLang="de-DE" sz="2000" dirty="0"/>
              <a:t>bei der nun folgenden Präsentation</a:t>
            </a:r>
          </a:p>
          <a:p>
            <a:pPr algn="ctr" eaLnBrk="1" hangingPunct="1">
              <a:spcBef>
                <a:spcPct val="50000"/>
              </a:spcBef>
              <a:buFontTx/>
              <a:buNone/>
            </a:pPr>
            <a:endParaRPr lang="de-DE" altLang="de-DE" sz="2000" dirty="0"/>
          </a:p>
          <a:p>
            <a:pPr algn="ctr" eaLnBrk="1" hangingPunct="1">
              <a:spcBef>
                <a:spcPct val="50000"/>
              </a:spcBef>
              <a:buFontTx/>
              <a:buNone/>
            </a:pPr>
            <a:r>
              <a:rPr lang="de-DE" altLang="de-DE" sz="2000" dirty="0"/>
              <a:t>unserer </a:t>
            </a:r>
            <a:r>
              <a:rPr lang="de-DE" altLang="de-DE" sz="2000" dirty="0" smtClean="0"/>
              <a:t>(Bauherrengemeinschaft </a:t>
            </a:r>
            <a:r>
              <a:rPr lang="de-DE" altLang="de-DE" sz="2000" dirty="0"/>
              <a:t>Wünscher / Wagenknecht)</a:t>
            </a:r>
          </a:p>
          <a:p>
            <a:pPr algn="ctr" eaLnBrk="1" hangingPunct="1">
              <a:spcBef>
                <a:spcPct val="50000"/>
              </a:spcBef>
              <a:buFontTx/>
              <a:buNone/>
            </a:pPr>
            <a:endParaRPr lang="de-DE" altLang="de-DE" sz="2000" dirty="0"/>
          </a:p>
          <a:p>
            <a:pPr algn="ctr" eaLnBrk="1" hangingPunct="1">
              <a:spcBef>
                <a:spcPct val="50000"/>
              </a:spcBef>
              <a:buFontTx/>
              <a:buNone/>
            </a:pPr>
            <a:r>
              <a:rPr lang="de-DE" altLang="de-DE" sz="2000" dirty="0"/>
              <a:t>Mietobjekte in </a:t>
            </a:r>
            <a:r>
              <a:rPr lang="de-DE" altLang="de-DE" sz="2000" dirty="0" err="1" smtClean="0"/>
              <a:t>Umpferstedt</a:t>
            </a:r>
            <a:r>
              <a:rPr lang="de-DE" altLang="de-DE" sz="2000" dirty="0" smtClean="0"/>
              <a:t> und </a:t>
            </a:r>
            <a:r>
              <a:rPr lang="de-DE" altLang="de-DE" sz="2000" dirty="0" err="1" smtClean="0"/>
              <a:t>Reisdorf</a:t>
            </a:r>
            <a:r>
              <a:rPr lang="de-DE" altLang="de-DE" sz="2000" dirty="0" smtClean="0"/>
              <a:t>.</a:t>
            </a:r>
            <a:endParaRPr lang="de-DE" altLang="de-DE" sz="2000" dirty="0"/>
          </a:p>
        </p:txBody>
      </p:sp>
      <p:sp>
        <p:nvSpPr>
          <p:cNvPr id="3076" name="Text Box 7"/>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C5E6CB96-AF10-4F9B-ABEB-ABFBFB1328E1}" type="slidenum">
              <a:rPr lang="de-DE" altLang="de-DE" sz="1200"/>
              <a:pPr eaLnBrk="1" hangingPunct="1">
                <a:spcBef>
                  <a:spcPct val="50000"/>
                </a:spcBef>
                <a:buFontTx/>
                <a:buNone/>
              </a:pPr>
              <a:t>1</a:t>
            </a:fld>
            <a:endParaRPr lang="de-DE" altLang="de-DE" sz="1200"/>
          </a:p>
        </p:txBody>
      </p:sp>
    </p:spTree>
  </p:cSld>
  <p:clrMapOvr>
    <a:masterClrMapping/>
  </p:clrMapOvr>
  <p:transition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a:xfrm>
            <a:off x="0" y="0"/>
            <a:ext cx="9144000" cy="1143000"/>
          </a:xfrm>
        </p:spPr>
        <p:txBody>
          <a:bodyPr/>
          <a:lstStyle/>
          <a:p>
            <a:pPr eaLnBrk="1" hangingPunct="1"/>
            <a:r>
              <a:rPr lang="de-DE" altLang="de-DE" sz="2800" smtClean="0"/>
              <a:t>Reisdorf</a:t>
            </a:r>
          </a:p>
        </p:txBody>
      </p:sp>
      <p:sp>
        <p:nvSpPr>
          <p:cNvPr id="13315"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EEE76D5A-B695-4917-8A60-E86C4A7A3A9B}" type="slidenum">
              <a:rPr lang="de-DE" altLang="de-DE" sz="1200"/>
              <a:pPr eaLnBrk="1" hangingPunct="1">
                <a:spcBef>
                  <a:spcPct val="50000"/>
                </a:spcBef>
                <a:buFontTx/>
                <a:buNone/>
              </a:pPr>
              <a:t>10</a:t>
            </a:fld>
            <a:endParaRPr lang="de-DE" altLang="de-DE" sz="1200"/>
          </a:p>
        </p:txBody>
      </p:sp>
      <p:sp>
        <p:nvSpPr>
          <p:cNvPr id="13316" name="Text Box 5"/>
          <p:cNvSpPr txBox="1">
            <a:spLocks noChangeArrowheads="1"/>
          </p:cNvSpPr>
          <p:nvPr/>
        </p:nvSpPr>
        <p:spPr bwMode="auto">
          <a:xfrm>
            <a:off x="0" y="1268413"/>
            <a:ext cx="9144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dirty="0"/>
              <a:t>Geschichtliches: </a:t>
            </a:r>
          </a:p>
          <a:p>
            <a:pPr eaLnBrk="1" hangingPunct="1">
              <a:spcBef>
                <a:spcPct val="0"/>
              </a:spcBef>
              <a:buFontTx/>
              <a:buNone/>
            </a:pPr>
            <a:r>
              <a:rPr lang="de-DE" altLang="de-DE" sz="1800" dirty="0"/>
              <a:t>Zwischen 881 und 889 wird  </a:t>
            </a:r>
            <a:r>
              <a:rPr lang="de-DE" altLang="de-DE" sz="1800" dirty="0" err="1"/>
              <a:t>Reisdorf</a:t>
            </a:r>
            <a:r>
              <a:rPr lang="de-DE" altLang="de-DE" sz="1800" dirty="0"/>
              <a:t>, ca. 10 km nordöstlich von Apolda gelegen, zum ersten Mal in einen  Zehntverzeichnis der Abtei Hersfeld urkundlich "</a:t>
            </a:r>
            <a:r>
              <a:rPr lang="de-DE" altLang="de-DE" sz="1800" dirty="0" err="1"/>
              <a:t>Ruoduckestorph</a:t>
            </a:r>
            <a:r>
              <a:rPr lang="de-DE" altLang="de-DE" sz="1800" dirty="0"/>
              <a:t>" genannt und  gehörte dem Herzog Otto dem Erlauchten von Sachsen.</a:t>
            </a:r>
          </a:p>
          <a:p>
            <a:pPr eaLnBrk="1" hangingPunct="1">
              <a:spcBef>
                <a:spcPct val="0"/>
              </a:spcBef>
              <a:buFontTx/>
              <a:buNone/>
            </a:pPr>
            <a:r>
              <a:rPr lang="de-DE" altLang="de-DE" sz="1800" dirty="0"/>
              <a:t>1074 kam </a:t>
            </a:r>
            <a:r>
              <a:rPr lang="de-DE" altLang="de-DE" sz="1800" dirty="0" err="1"/>
              <a:t>Rudichisdorf</a:t>
            </a:r>
            <a:r>
              <a:rPr lang="de-DE" altLang="de-DE" sz="1800" dirty="0"/>
              <a:t> zu  </a:t>
            </a:r>
            <a:r>
              <a:rPr lang="de-DE" altLang="de-DE" sz="1800" dirty="0" err="1"/>
              <a:t>Eckartsburg</a:t>
            </a:r>
            <a:r>
              <a:rPr lang="de-DE" altLang="de-DE" sz="1800" dirty="0"/>
              <a:t> und im 14. Jahrhundert finden wir das Dorf zweigeteilt. Das  Unterdorf war an das Kloster Pforte gekommen, das Oberdorf hatten die Wettiner ergattert und ließen es von der </a:t>
            </a:r>
            <a:r>
              <a:rPr lang="de-DE" altLang="de-DE" sz="1800" dirty="0" err="1"/>
              <a:t>Wettinischen</a:t>
            </a:r>
            <a:r>
              <a:rPr lang="de-DE" altLang="de-DE" sz="1800" dirty="0"/>
              <a:t> Vogtei </a:t>
            </a:r>
            <a:r>
              <a:rPr lang="de-DE" altLang="de-DE" sz="1800" dirty="0" err="1"/>
              <a:t>Gestedt</a:t>
            </a:r>
            <a:r>
              <a:rPr lang="de-DE" altLang="de-DE" sz="1800" dirty="0"/>
              <a:t>  verwalten.</a:t>
            </a:r>
          </a:p>
          <a:p>
            <a:pPr eaLnBrk="1" hangingPunct="1">
              <a:spcBef>
                <a:spcPct val="0"/>
              </a:spcBef>
              <a:buFontTx/>
              <a:buNone/>
            </a:pPr>
            <a:r>
              <a:rPr lang="de-DE" altLang="de-DE" sz="1800" dirty="0"/>
              <a:t>Wie meist, so lagen sich  auch die beiden "Herren" bald in den Haaren. Meistens kassierten aber beide  rigoros nacheinander, ohne lange nach den vorher Bezahlten zu fragen. Bezahlen mussten ja nur die Bauern, die sollten nur ruhig doppelt bezahlen.</a:t>
            </a:r>
          </a:p>
          <a:p>
            <a:pPr eaLnBrk="1" hangingPunct="1">
              <a:spcBef>
                <a:spcPct val="0"/>
              </a:spcBef>
              <a:buFontTx/>
              <a:buNone/>
            </a:pPr>
            <a:r>
              <a:rPr lang="de-DE" altLang="de-DE" sz="1800" dirty="0"/>
              <a:t>Ein Verzeichnis aus dem Jahr  1556 nennt 55 Einwohner mit Namen. Schwer zu leiden hatten die Einwohner während  des unheilvollen 30-jährigen Krieges; die Pest wütete und tötete 77 Einwohner. 1642 lebten nur noch 42 Personen in 14 Häusern, 46 Häuser waren zerstört. </a:t>
            </a:r>
          </a:p>
          <a:p>
            <a:pPr eaLnBrk="1" hangingPunct="1">
              <a:spcBef>
                <a:spcPct val="0"/>
              </a:spcBef>
              <a:buFontTx/>
              <a:buNone/>
            </a:pPr>
            <a:r>
              <a:rPr lang="de-DE" altLang="de-DE" sz="1800" dirty="0"/>
              <a:t>Heute leben </a:t>
            </a:r>
            <a:r>
              <a:rPr lang="de-DE" altLang="de-DE" sz="1800" dirty="0" smtClean="0"/>
              <a:t>299 </a:t>
            </a:r>
            <a:r>
              <a:rPr lang="de-DE" altLang="de-DE" sz="1800" dirty="0"/>
              <a:t>(Stand </a:t>
            </a:r>
            <a:r>
              <a:rPr lang="de-DE" altLang="de-DE" sz="1800" dirty="0" smtClean="0"/>
              <a:t>31.12.2013) </a:t>
            </a:r>
            <a:r>
              <a:rPr lang="de-DE" altLang="de-DE" sz="1800" dirty="0"/>
              <a:t>Einwohner in </a:t>
            </a:r>
            <a:r>
              <a:rPr lang="de-DE" altLang="de-DE" sz="1800" dirty="0" err="1"/>
              <a:t>Reisdorf</a:t>
            </a:r>
            <a:r>
              <a:rPr lang="de-DE" altLang="de-DE" sz="1800" dirty="0"/>
              <a:t>.</a:t>
            </a:r>
          </a:p>
          <a:p>
            <a:pPr eaLnBrk="1" hangingPunct="1">
              <a:spcBef>
                <a:spcPct val="0"/>
              </a:spcBef>
              <a:buFontTx/>
              <a:buNone/>
            </a:pPr>
            <a:endParaRPr lang="de-DE" altLang="de-DE" sz="1800" dirty="0"/>
          </a:p>
          <a:p>
            <a:pPr eaLnBrk="1" hangingPunct="1">
              <a:spcBef>
                <a:spcPct val="0"/>
              </a:spcBef>
              <a:buFontTx/>
              <a:buNone/>
            </a:pPr>
            <a:r>
              <a:rPr lang="de-DE" altLang="de-DE" sz="1800" dirty="0"/>
              <a:t>Flora: Man findet im </a:t>
            </a:r>
            <a:r>
              <a:rPr lang="de-DE" altLang="de-DE" sz="1800" dirty="0" err="1"/>
              <a:t>Reisdorfer</a:t>
            </a:r>
            <a:r>
              <a:rPr lang="de-DE" altLang="de-DE" sz="1800" dirty="0"/>
              <a:t> Wald seltene Pflanzen wie Türkenbund, Diptam  und Adonisröschen.</a:t>
            </a:r>
          </a:p>
        </p:txBody>
      </p:sp>
    </p:spTree>
  </p:cSld>
  <p:clrMapOvr>
    <a:masterClrMapping/>
  </p:clrMapOvr>
  <p:transition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DE" altLang="de-DE" sz="2800" smtClean="0"/>
              <a:t>Reisdorf</a:t>
            </a:r>
          </a:p>
        </p:txBody>
      </p:sp>
      <p:sp>
        <p:nvSpPr>
          <p:cNvPr id="14339"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B9D21894-09D5-4D15-8E80-4F56FE694B2E}" type="slidenum">
              <a:rPr lang="de-DE" altLang="de-DE" sz="1200"/>
              <a:pPr eaLnBrk="1" hangingPunct="1">
                <a:spcBef>
                  <a:spcPct val="50000"/>
                </a:spcBef>
                <a:buFontTx/>
                <a:buNone/>
              </a:pPr>
              <a:t>11</a:t>
            </a:fld>
            <a:endParaRPr lang="de-DE" altLang="de-DE" sz="1200"/>
          </a:p>
        </p:txBody>
      </p:sp>
      <p:sp>
        <p:nvSpPr>
          <p:cNvPr id="14340" name="Text Box 5"/>
          <p:cNvSpPr txBox="1">
            <a:spLocks noChangeArrowheads="1"/>
          </p:cNvSpPr>
          <p:nvPr/>
        </p:nvSpPr>
        <p:spPr bwMode="auto">
          <a:xfrm>
            <a:off x="971550" y="1268413"/>
            <a:ext cx="81724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dirty="0"/>
              <a:t>Wohnblock</a:t>
            </a:r>
          </a:p>
          <a:p>
            <a:pPr eaLnBrk="1" hangingPunct="1">
              <a:spcBef>
                <a:spcPct val="0"/>
              </a:spcBef>
              <a:buFontTx/>
              <a:buNone/>
            </a:pPr>
            <a:r>
              <a:rPr lang="de-DE" altLang="de-DE" sz="1800" b="1" dirty="0" err="1" smtClean="0"/>
              <a:t>Reisdorfer</a:t>
            </a:r>
            <a:r>
              <a:rPr lang="de-DE" altLang="de-DE" sz="1800" b="1" dirty="0" smtClean="0"/>
              <a:t> Hauptstraße </a:t>
            </a:r>
            <a:r>
              <a:rPr lang="de-DE" altLang="de-DE" sz="1800" b="1" dirty="0"/>
              <a:t>95 in 99518 </a:t>
            </a:r>
            <a:r>
              <a:rPr lang="de-DE" altLang="de-DE" sz="1800" b="1" dirty="0" smtClean="0"/>
              <a:t>Bad </a:t>
            </a:r>
            <a:r>
              <a:rPr lang="de-DE" altLang="de-DE" sz="1800" b="1" dirty="0" err="1" smtClean="0"/>
              <a:t>Sulza</a:t>
            </a:r>
            <a:r>
              <a:rPr lang="de-DE" altLang="de-DE" sz="1800" b="1" dirty="0" smtClean="0"/>
              <a:t> OT </a:t>
            </a:r>
            <a:r>
              <a:rPr lang="de-DE" altLang="de-DE" sz="1800" b="1" dirty="0" err="1" smtClean="0"/>
              <a:t>Reisdorf</a:t>
            </a:r>
            <a:endParaRPr lang="de-DE" altLang="de-DE" sz="1800" b="1" dirty="0"/>
          </a:p>
          <a:p>
            <a:pPr eaLnBrk="1" hangingPunct="1">
              <a:spcBef>
                <a:spcPct val="0"/>
              </a:spcBef>
              <a:buFontTx/>
              <a:buNone/>
            </a:pPr>
            <a:endParaRPr lang="de-DE" altLang="de-DE" sz="1800" dirty="0"/>
          </a:p>
          <a:p>
            <a:pPr eaLnBrk="1" hangingPunct="1">
              <a:spcBef>
                <a:spcPct val="0"/>
              </a:spcBef>
              <a:buFontTx/>
              <a:buNone/>
            </a:pPr>
            <a:r>
              <a:rPr lang="de-DE" altLang="de-DE" sz="1800" dirty="0"/>
              <a:t>In diesem Haus befinden sich 24 Wohneinheiten</a:t>
            </a:r>
          </a:p>
          <a:p>
            <a:pPr eaLnBrk="1" hangingPunct="1">
              <a:spcBef>
                <a:spcPct val="0"/>
              </a:spcBef>
              <a:buFontTx/>
              <a:buNone/>
            </a:pPr>
            <a:r>
              <a:rPr lang="de-DE" altLang="de-DE" sz="1800" dirty="0"/>
              <a:t>verteilt auf	- 19 Mietwohnungen</a:t>
            </a:r>
          </a:p>
          <a:p>
            <a:pPr eaLnBrk="1" hangingPunct="1">
              <a:spcBef>
                <a:spcPct val="0"/>
              </a:spcBef>
              <a:buFontTx/>
              <a:buNone/>
            </a:pPr>
            <a:r>
              <a:rPr lang="de-DE" altLang="de-DE" sz="1800" dirty="0"/>
              <a:t>	-   5 Ferienwohnungen</a:t>
            </a:r>
          </a:p>
        </p:txBody>
      </p:sp>
      <p:pic>
        <p:nvPicPr>
          <p:cNvPr id="14341" name="Picture 379" descr="Reisdorf Bild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0338" y="3068638"/>
            <a:ext cx="3751262" cy="2813050"/>
          </a:xfrm>
        </p:spPr>
      </p:pic>
      <p:sp>
        <p:nvSpPr>
          <p:cNvPr id="21885" name="Text Box 381"/>
          <p:cNvSpPr txBox="1">
            <a:spLocks noChangeArrowheads="1"/>
          </p:cNvSpPr>
          <p:nvPr/>
        </p:nvSpPr>
        <p:spPr bwMode="auto">
          <a:xfrm>
            <a:off x="0" y="4941888"/>
            <a:ext cx="2700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a:t>Eingang 1</a:t>
            </a:r>
          </a:p>
        </p:txBody>
      </p:sp>
      <p:sp>
        <p:nvSpPr>
          <p:cNvPr id="21886" name="Text Box 382"/>
          <p:cNvSpPr txBox="1">
            <a:spLocks noChangeArrowheads="1"/>
          </p:cNvSpPr>
          <p:nvPr/>
        </p:nvSpPr>
        <p:spPr bwMode="auto">
          <a:xfrm>
            <a:off x="0" y="609282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a:t>Eingang 2</a:t>
            </a:r>
          </a:p>
        </p:txBody>
      </p:sp>
      <p:sp>
        <p:nvSpPr>
          <p:cNvPr id="21887" name="Text Box 383"/>
          <p:cNvSpPr txBox="1">
            <a:spLocks noChangeArrowheads="1"/>
          </p:cNvSpPr>
          <p:nvPr/>
        </p:nvSpPr>
        <p:spPr bwMode="auto">
          <a:xfrm>
            <a:off x="6443663" y="4941888"/>
            <a:ext cx="2700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800"/>
              <a:t>Eingang 3</a:t>
            </a:r>
          </a:p>
        </p:txBody>
      </p:sp>
      <p:sp>
        <p:nvSpPr>
          <p:cNvPr id="14345" name="Line 385"/>
          <p:cNvSpPr>
            <a:spLocks noChangeShapeType="1"/>
          </p:cNvSpPr>
          <p:nvPr/>
        </p:nvSpPr>
        <p:spPr bwMode="auto">
          <a:xfrm>
            <a:off x="1979613" y="5157788"/>
            <a:ext cx="12239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4346" name="Line 386"/>
          <p:cNvSpPr>
            <a:spLocks noChangeShapeType="1"/>
          </p:cNvSpPr>
          <p:nvPr/>
        </p:nvSpPr>
        <p:spPr bwMode="auto">
          <a:xfrm flipH="1">
            <a:off x="6227763" y="5157788"/>
            <a:ext cx="936625"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4347" name="Line 387"/>
          <p:cNvSpPr>
            <a:spLocks noChangeShapeType="1"/>
          </p:cNvSpPr>
          <p:nvPr/>
        </p:nvSpPr>
        <p:spPr bwMode="auto">
          <a:xfrm flipH="1" flipV="1">
            <a:off x="4067175" y="5516563"/>
            <a:ext cx="504825"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1892" name="Text Box 388"/>
          <p:cNvSpPr txBox="1">
            <a:spLocks noChangeArrowheads="1"/>
          </p:cNvSpPr>
          <p:nvPr/>
        </p:nvSpPr>
        <p:spPr bwMode="auto">
          <a:xfrm>
            <a:off x="2105025" y="236537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800"/>
              <a:t>3 Eingänge</a:t>
            </a:r>
          </a:p>
        </p:txBody>
      </p:sp>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21892"/>
                                        </p:tgtEl>
                                        <p:attrNameLst>
                                          <p:attrName>style.color</p:attrName>
                                        </p:attrNameLst>
                                      </p:cBhvr>
                                      <p:to>
                                        <a:srgbClr val="FF0000"/>
                                      </p:to>
                                    </p:animClr>
                                  </p:childTnLst>
                                </p:cTn>
                              </p:par>
                            </p:childTnLst>
                          </p:cTn>
                        </p:par>
                        <p:par>
                          <p:cTn id="7" fill="hold" nodeType="afterGroup">
                            <p:stCondLst>
                              <p:cond delay="1000"/>
                            </p:stCondLst>
                            <p:childTnLst>
                              <p:par>
                                <p:cTn id="8" presetID="3" presetClass="emph" presetSubtype="2" fill="hold" grpId="0" nodeType="afterEffect">
                                  <p:stCondLst>
                                    <p:cond delay="0"/>
                                  </p:stCondLst>
                                  <p:childTnLst>
                                    <p:animClr clrSpc="rgb" dir="cw">
                                      <p:cBhvr override="childStyle">
                                        <p:cTn id="9" dur="1000" fill="hold"/>
                                        <p:tgtEl>
                                          <p:spTgt spid="21885"/>
                                        </p:tgtEl>
                                        <p:attrNameLst>
                                          <p:attrName>style.color</p:attrName>
                                        </p:attrNameLst>
                                      </p:cBhvr>
                                      <p:to>
                                        <a:srgbClr val="FF0000"/>
                                      </p:to>
                                    </p:animClr>
                                  </p:childTnLst>
                                </p:cTn>
                              </p:par>
                            </p:childTnLst>
                          </p:cTn>
                        </p:par>
                        <p:par>
                          <p:cTn id="10" fill="hold" nodeType="afterGroup">
                            <p:stCondLst>
                              <p:cond delay="2000"/>
                            </p:stCondLst>
                            <p:childTnLst>
                              <p:par>
                                <p:cTn id="11" presetID="3" presetClass="emph" presetSubtype="2" fill="hold" grpId="0" nodeType="afterEffect">
                                  <p:stCondLst>
                                    <p:cond delay="0"/>
                                  </p:stCondLst>
                                  <p:childTnLst>
                                    <p:animClr clrSpc="rgb" dir="cw">
                                      <p:cBhvr override="childStyle">
                                        <p:cTn id="12" dur="1000" fill="hold"/>
                                        <p:tgtEl>
                                          <p:spTgt spid="21886"/>
                                        </p:tgtEl>
                                        <p:attrNameLst>
                                          <p:attrName>style.color</p:attrName>
                                        </p:attrNameLst>
                                      </p:cBhvr>
                                      <p:to>
                                        <a:srgbClr val="FF0000"/>
                                      </p:to>
                                    </p:animClr>
                                  </p:childTnLst>
                                </p:cTn>
                              </p:par>
                            </p:childTnLst>
                          </p:cTn>
                        </p:par>
                        <p:par>
                          <p:cTn id="13" fill="hold" nodeType="afterGroup">
                            <p:stCondLst>
                              <p:cond delay="3000"/>
                            </p:stCondLst>
                            <p:childTnLst>
                              <p:par>
                                <p:cTn id="14" presetID="3" presetClass="emph" presetSubtype="2" fill="hold" grpId="0" nodeType="afterEffect">
                                  <p:stCondLst>
                                    <p:cond delay="0"/>
                                  </p:stCondLst>
                                  <p:childTnLst>
                                    <p:animClr clrSpc="rgb" dir="cw">
                                      <p:cBhvr override="childStyle">
                                        <p:cTn id="15" dur="1000" fill="hold"/>
                                        <p:tgtEl>
                                          <p:spTgt spid="21887"/>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85" grpId="0"/>
      <p:bldP spid="21886" grpId="0"/>
      <p:bldP spid="21887" grpId="0"/>
      <p:bldP spid="218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de-DE" altLang="de-DE" sz="2800" smtClean="0"/>
              <a:t>Reisdorf</a:t>
            </a:r>
          </a:p>
        </p:txBody>
      </p:sp>
      <p:sp>
        <p:nvSpPr>
          <p:cNvPr id="15363"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F5F03F34-3B8F-430D-9DB0-0ABC0896D138}" type="slidenum">
              <a:rPr lang="de-DE" altLang="de-DE" sz="1200"/>
              <a:pPr eaLnBrk="1" hangingPunct="1">
                <a:spcBef>
                  <a:spcPct val="50000"/>
                </a:spcBef>
                <a:buFontTx/>
                <a:buNone/>
              </a:pPr>
              <a:t>12</a:t>
            </a:fld>
            <a:endParaRPr lang="de-DE" altLang="de-DE" sz="1200"/>
          </a:p>
        </p:txBody>
      </p:sp>
      <p:sp>
        <p:nvSpPr>
          <p:cNvPr id="15364" name="Text Box 5"/>
          <p:cNvSpPr txBox="1">
            <a:spLocks noChangeArrowheads="1"/>
          </p:cNvSpPr>
          <p:nvPr/>
        </p:nvSpPr>
        <p:spPr bwMode="auto">
          <a:xfrm>
            <a:off x="971550" y="1268413"/>
            <a:ext cx="817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Wohnblock</a:t>
            </a:r>
          </a:p>
          <a:p>
            <a:pPr eaLnBrk="1" hangingPunct="1">
              <a:spcBef>
                <a:spcPct val="0"/>
              </a:spcBef>
              <a:buFontTx/>
              <a:buNone/>
            </a:pPr>
            <a:r>
              <a:rPr lang="de-DE" altLang="de-DE" sz="1800" b="1"/>
              <a:t>Bad Sulzaer Straße 95 in 99518 Reisdorf – Eingang 1</a:t>
            </a:r>
            <a:endParaRPr lang="de-DE" altLang="de-DE" sz="1800"/>
          </a:p>
        </p:txBody>
      </p:sp>
      <p:graphicFrame>
        <p:nvGraphicFramePr>
          <p:cNvPr id="23651" name="Group 99"/>
          <p:cNvGraphicFramePr>
            <a:graphicFrameLocks noGrp="1"/>
          </p:cNvGraphicFramePr>
          <p:nvPr>
            <p:ph idx="1"/>
          </p:nvPr>
        </p:nvGraphicFramePr>
        <p:xfrm>
          <a:off x="1042988" y="2205038"/>
          <a:ext cx="6096000" cy="4002091"/>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3-Zi., 61,42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3.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2.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EG rechts, 2-Zi., 50,23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advTm="3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altLang="de-DE" sz="2800" smtClean="0"/>
              <a:t>Reisdorf</a:t>
            </a:r>
          </a:p>
        </p:txBody>
      </p:sp>
      <p:sp>
        <p:nvSpPr>
          <p:cNvPr id="16387"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843CACD3-879D-461C-B134-DC8F34700AF1}" type="slidenum">
              <a:rPr lang="de-DE" altLang="de-DE" sz="1200"/>
              <a:pPr eaLnBrk="1" hangingPunct="1">
                <a:spcBef>
                  <a:spcPct val="50000"/>
                </a:spcBef>
                <a:buFontTx/>
                <a:buNone/>
              </a:pPr>
              <a:t>13</a:t>
            </a:fld>
            <a:endParaRPr lang="de-DE" altLang="de-DE" sz="1200"/>
          </a:p>
        </p:txBody>
      </p:sp>
      <p:sp>
        <p:nvSpPr>
          <p:cNvPr id="16388" name="Text Box 5"/>
          <p:cNvSpPr txBox="1">
            <a:spLocks noChangeArrowheads="1"/>
          </p:cNvSpPr>
          <p:nvPr/>
        </p:nvSpPr>
        <p:spPr bwMode="auto">
          <a:xfrm>
            <a:off x="971550" y="1268413"/>
            <a:ext cx="817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Wohnblock</a:t>
            </a:r>
          </a:p>
          <a:p>
            <a:pPr eaLnBrk="1" hangingPunct="1">
              <a:spcBef>
                <a:spcPct val="0"/>
              </a:spcBef>
              <a:buFontTx/>
              <a:buNone/>
            </a:pPr>
            <a:r>
              <a:rPr lang="de-DE" altLang="de-DE" sz="1800" b="1"/>
              <a:t>Bad Sulzaer Straße 95 in 99518 Reisdorf – Eingang 2</a:t>
            </a:r>
            <a:endParaRPr lang="de-DE" altLang="de-DE" sz="1800"/>
          </a:p>
        </p:txBody>
      </p:sp>
      <p:graphicFrame>
        <p:nvGraphicFramePr>
          <p:cNvPr id="24582" name="Group 6"/>
          <p:cNvGraphicFramePr>
            <a:graphicFrameLocks noGrp="1"/>
          </p:cNvGraphicFramePr>
          <p:nvPr>
            <p:ph idx="1"/>
          </p:nvPr>
        </p:nvGraphicFramePr>
        <p:xfrm>
          <a:off x="1042988" y="2205038"/>
          <a:ext cx="6096000" cy="4002091"/>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3-Zi., 61,42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 OG links, 4-Zi., 77,14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 OG links, 3-Zi., 59,99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3. OG rechts, 2-Zi., 47,42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2.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1-Zi., 34,51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EG rechts, 2-Zi., 50,23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advTm="3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altLang="de-DE" sz="2800" smtClean="0"/>
              <a:t>Reisdorf</a:t>
            </a:r>
          </a:p>
        </p:txBody>
      </p:sp>
      <p:sp>
        <p:nvSpPr>
          <p:cNvPr id="17411"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DB04F1A5-2358-46C7-9220-741D0400EAAA}" type="slidenum">
              <a:rPr lang="de-DE" altLang="de-DE" sz="1200"/>
              <a:pPr eaLnBrk="1" hangingPunct="1">
                <a:spcBef>
                  <a:spcPct val="50000"/>
                </a:spcBef>
                <a:buFontTx/>
                <a:buNone/>
              </a:pPr>
              <a:t>14</a:t>
            </a:fld>
            <a:endParaRPr lang="de-DE" altLang="de-DE" sz="1200"/>
          </a:p>
        </p:txBody>
      </p:sp>
      <p:sp>
        <p:nvSpPr>
          <p:cNvPr id="17412" name="Text Box 5"/>
          <p:cNvSpPr txBox="1">
            <a:spLocks noChangeArrowheads="1"/>
          </p:cNvSpPr>
          <p:nvPr/>
        </p:nvSpPr>
        <p:spPr bwMode="auto">
          <a:xfrm>
            <a:off x="971550" y="1268413"/>
            <a:ext cx="817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Wohnblock</a:t>
            </a:r>
          </a:p>
          <a:p>
            <a:pPr eaLnBrk="1" hangingPunct="1">
              <a:spcBef>
                <a:spcPct val="0"/>
              </a:spcBef>
              <a:buFontTx/>
              <a:buNone/>
            </a:pPr>
            <a:r>
              <a:rPr lang="de-DE" altLang="de-DE" sz="1800" b="1"/>
              <a:t>Bad Sulzaer Straße 95 in 99518 Reisdorf – Eingang 3</a:t>
            </a:r>
            <a:endParaRPr lang="de-DE" altLang="de-DE" sz="1800"/>
          </a:p>
        </p:txBody>
      </p:sp>
      <p:graphicFrame>
        <p:nvGraphicFramePr>
          <p:cNvPr id="25606" name="Group 6"/>
          <p:cNvGraphicFramePr>
            <a:graphicFrameLocks noGrp="1"/>
          </p:cNvGraphicFramePr>
          <p:nvPr>
            <p:ph idx="1"/>
          </p:nvPr>
        </p:nvGraphicFramePr>
        <p:xfrm>
          <a:off x="1042988" y="2205038"/>
          <a:ext cx="6096000" cy="4002091"/>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3-Zi., 61,42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 OG links, 3-Zi., 61,42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 OG links, 3-Zi., 61,42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 OG links, 3-Zi., 61,42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3. OG rechts, 2-Zi., 50,23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2. OG rechts, 2-Zi., 50,23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2-Zi., 50,23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EG rechts, 2-Zi., 50,23 m²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advTm="3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sz="quarter"/>
          </p:nvPr>
        </p:nvSpPr>
        <p:spPr>
          <a:xfrm>
            <a:off x="0" y="0"/>
            <a:ext cx="9144000" cy="1143000"/>
          </a:xfrm>
        </p:spPr>
        <p:txBody>
          <a:bodyPr/>
          <a:lstStyle/>
          <a:p>
            <a:pPr eaLnBrk="1" hangingPunct="1"/>
            <a:r>
              <a:rPr lang="de-DE" altLang="de-DE" sz="2800" smtClean="0"/>
              <a:t>Reisdorf, Bad Sulzaer Straße 95</a:t>
            </a:r>
          </a:p>
        </p:txBody>
      </p:sp>
      <p:sp>
        <p:nvSpPr>
          <p:cNvPr id="26627" name="Text Box 3"/>
          <p:cNvSpPr txBox="1">
            <a:spLocks noChangeArrowheads="1"/>
          </p:cNvSpPr>
          <p:nvPr/>
        </p:nvSpPr>
        <p:spPr bwMode="auto">
          <a:xfrm>
            <a:off x="1258888"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Bad Sulzaer Str. 95 – Bild 1</a:t>
            </a:r>
          </a:p>
        </p:txBody>
      </p:sp>
      <p:sp>
        <p:nvSpPr>
          <p:cNvPr id="26628" name="Text Box 4"/>
          <p:cNvSpPr txBox="1">
            <a:spLocks noChangeArrowheads="1"/>
          </p:cNvSpPr>
          <p:nvPr/>
        </p:nvSpPr>
        <p:spPr bwMode="auto">
          <a:xfrm>
            <a:off x="5435600"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Bad Sulzaer Str. 95– Bild 2</a:t>
            </a:r>
          </a:p>
        </p:txBody>
      </p:sp>
      <p:sp>
        <p:nvSpPr>
          <p:cNvPr id="26629" name="Text Box 5"/>
          <p:cNvSpPr txBox="1">
            <a:spLocks noChangeArrowheads="1"/>
          </p:cNvSpPr>
          <p:nvPr/>
        </p:nvSpPr>
        <p:spPr bwMode="auto">
          <a:xfrm>
            <a:off x="1258888"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Bad Sulzaer Str. 95– Bild 3</a:t>
            </a:r>
          </a:p>
        </p:txBody>
      </p:sp>
      <p:sp>
        <p:nvSpPr>
          <p:cNvPr id="26630" name="Text Box 6"/>
          <p:cNvSpPr txBox="1">
            <a:spLocks noChangeArrowheads="1"/>
          </p:cNvSpPr>
          <p:nvPr/>
        </p:nvSpPr>
        <p:spPr bwMode="auto">
          <a:xfrm>
            <a:off x="5435600"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Bad Sulzaer Str. 95– Bild 4</a:t>
            </a:r>
          </a:p>
        </p:txBody>
      </p:sp>
      <p:sp>
        <p:nvSpPr>
          <p:cNvPr id="18439" name="Text Box 8"/>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DBDB770D-794E-4CD5-932A-7E44447B2439}" type="slidenum">
              <a:rPr lang="de-DE" altLang="de-DE" sz="1200"/>
              <a:pPr eaLnBrk="1" hangingPunct="1">
                <a:spcBef>
                  <a:spcPct val="50000"/>
                </a:spcBef>
                <a:buFontTx/>
                <a:buNone/>
              </a:pPr>
              <a:t>15</a:t>
            </a:fld>
            <a:endParaRPr lang="de-DE" altLang="de-DE" sz="1200"/>
          </a:p>
        </p:txBody>
      </p:sp>
      <p:pic>
        <p:nvPicPr>
          <p:cNvPr id="26638" name="Picture 1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58888" y="1474788"/>
            <a:ext cx="2438400" cy="1828800"/>
          </a:xfrm>
        </p:spPr>
      </p:pic>
      <p:pic>
        <p:nvPicPr>
          <p:cNvPr id="26640" name="Picture 16" descr="Reisdorf Bild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34013" y="1474788"/>
            <a:ext cx="2438400" cy="1828800"/>
          </a:xfrm>
        </p:spPr>
      </p:pic>
      <p:pic>
        <p:nvPicPr>
          <p:cNvPr id="26642" name="Picture 18" descr="Reisdorf Bild 3"/>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58888" y="4173538"/>
            <a:ext cx="2438400" cy="1828800"/>
          </a:xfrm>
        </p:spPr>
      </p:pic>
      <p:pic>
        <p:nvPicPr>
          <p:cNvPr id="26644" name="Picture 20" descr="Reisdorf Mini 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434013" y="4173538"/>
            <a:ext cx="2447925" cy="1836737"/>
          </a:xfrm>
        </p:spPr>
      </p:pic>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6638"/>
                                        </p:tgtEl>
                                        <p:attrNameLst>
                                          <p:attrName>style.visibility</p:attrName>
                                        </p:attrNameLst>
                                      </p:cBhvr>
                                      <p:to>
                                        <p:strVal val="visible"/>
                                      </p:to>
                                    </p:set>
                                    <p:animEffect transition="in" filter="checkerboard(across)">
                                      <p:cBhvr>
                                        <p:cTn id="7" dur="1000"/>
                                        <p:tgtEl>
                                          <p:spTgt spid="26638"/>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blinds(horizontal)">
                                      <p:cBhvr>
                                        <p:cTn id="11" dur="1000"/>
                                        <p:tgtEl>
                                          <p:spTgt spid="26627"/>
                                        </p:tgtEl>
                                      </p:cBhvr>
                                    </p:animEffect>
                                  </p:childTnLst>
                                </p:cTn>
                              </p:par>
                            </p:childTnLst>
                          </p:cTn>
                        </p:par>
                        <p:par>
                          <p:cTn id="12" fill="hold" nodeType="afterGroup">
                            <p:stCondLst>
                              <p:cond delay="2000"/>
                            </p:stCondLst>
                            <p:childTnLst>
                              <p:par>
                                <p:cTn id="13" presetID="5" presetClass="entr" presetSubtype="5" fill="hold" nodeType="afterEffect">
                                  <p:stCondLst>
                                    <p:cond delay="0"/>
                                  </p:stCondLst>
                                  <p:childTnLst>
                                    <p:set>
                                      <p:cBhvr>
                                        <p:cTn id="14" dur="1" fill="hold">
                                          <p:stCondLst>
                                            <p:cond delay="0"/>
                                          </p:stCondLst>
                                        </p:cTn>
                                        <p:tgtEl>
                                          <p:spTgt spid="26640"/>
                                        </p:tgtEl>
                                        <p:attrNameLst>
                                          <p:attrName>style.visibility</p:attrName>
                                        </p:attrNameLst>
                                      </p:cBhvr>
                                      <p:to>
                                        <p:strVal val="visible"/>
                                      </p:to>
                                    </p:set>
                                    <p:animEffect transition="in" filter="checkerboard(down)">
                                      <p:cBhvr>
                                        <p:cTn id="15" dur="1000"/>
                                        <p:tgtEl>
                                          <p:spTgt spid="26640"/>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6628"/>
                                        </p:tgtEl>
                                        <p:attrNameLst>
                                          <p:attrName>style.visibility</p:attrName>
                                        </p:attrNameLst>
                                      </p:cBhvr>
                                      <p:to>
                                        <p:strVal val="visible"/>
                                      </p:to>
                                    </p:set>
                                    <p:animEffect transition="in" filter="blinds(horizontal)">
                                      <p:cBhvr>
                                        <p:cTn id="19" dur="1000"/>
                                        <p:tgtEl>
                                          <p:spTgt spid="26628"/>
                                        </p:tgtEl>
                                      </p:cBhvr>
                                    </p:animEffect>
                                  </p:childTnLst>
                                </p:cTn>
                              </p:par>
                            </p:childTnLst>
                          </p:cTn>
                        </p:par>
                        <p:par>
                          <p:cTn id="20" fill="hold" nodeType="afterGroup">
                            <p:stCondLst>
                              <p:cond delay="4000"/>
                            </p:stCondLst>
                            <p:childTnLst>
                              <p:par>
                                <p:cTn id="21" presetID="5" presetClass="entr" presetSubtype="5" fill="hold" nodeType="afterEffect">
                                  <p:stCondLst>
                                    <p:cond delay="0"/>
                                  </p:stCondLst>
                                  <p:childTnLst>
                                    <p:set>
                                      <p:cBhvr>
                                        <p:cTn id="22" dur="1" fill="hold">
                                          <p:stCondLst>
                                            <p:cond delay="0"/>
                                          </p:stCondLst>
                                        </p:cTn>
                                        <p:tgtEl>
                                          <p:spTgt spid="26642"/>
                                        </p:tgtEl>
                                        <p:attrNameLst>
                                          <p:attrName>style.visibility</p:attrName>
                                        </p:attrNameLst>
                                      </p:cBhvr>
                                      <p:to>
                                        <p:strVal val="visible"/>
                                      </p:to>
                                    </p:set>
                                    <p:animEffect transition="in" filter="checkerboard(down)">
                                      <p:cBhvr>
                                        <p:cTn id="23" dur="1000"/>
                                        <p:tgtEl>
                                          <p:spTgt spid="26642"/>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26629"/>
                                        </p:tgtEl>
                                        <p:attrNameLst>
                                          <p:attrName>style.visibility</p:attrName>
                                        </p:attrNameLst>
                                      </p:cBhvr>
                                      <p:to>
                                        <p:strVal val="visible"/>
                                      </p:to>
                                    </p:set>
                                    <p:animEffect transition="in" filter="blinds(horizontal)">
                                      <p:cBhvr>
                                        <p:cTn id="27" dur="1000"/>
                                        <p:tgtEl>
                                          <p:spTgt spid="26629"/>
                                        </p:tgtEl>
                                      </p:cBhvr>
                                    </p:animEffect>
                                  </p:childTnLst>
                                </p:cTn>
                              </p:par>
                            </p:childTnLst>
                          </p:cTn>
                        </p:par>
                        <p:par>
                          <p:cTn id="28" fill="hold" nodeType="afterGroup">
                            <p:stCondLst>
                              <p:cond delay="6000"/>
                            </p:stCondLst>
                            <p:childTnLst>
                              <p:par>
                                <p:cTn id="29" presetID="5" presetClass="entr" presetSubtype="10" fill="hold" nodeType="afterEffect">
                                  <p:stCondLst>
                                    <p:cond delay="0"/>
                                  </p:stCondLst>
                                  <p:childTnLst>
                                    <p:set>
                                      <p:cBhvr>
                                        <p:cTn id="30" dur="1" fill="hold">
                                          <p:stCondLst>
                                            <p:cond delay="0"/>
                                          </p:stCondLst>
                                        </p:cTn>
                                        <p:tgtEl>
                                          <p:spTgt spid="26644"/>
                                        </p:tgtEl>
                                        <p:attrNameLst>
                                          <p:attrName>style.visibility</p:attrName>
                                        </p:attrNameLst>
                                      </p:cBhvr>
                                      <p:to>
                                        <p:strVal val="visible"/>
                                      </p:to>
                                    </p:set>
                                    <p:animEffect transition="in" filter="checkerboard(across)">
                                      <p:cBhvr>
                                        <p:cTn id="31" dur="1000"/>
                                        <p:tgtEl>
                                          <p:spTgt spid="26644"/>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26630"/>
                                        </p:tgtEl>
                                        <p:attrNameLst>
                                          <p:attrName>style.visibility</p:attrName>
                                        </p:attrNameLst>
                                      </p:cBhvr>
                                      <p:to>
                                        <p:strVal val="visible"/>
                                      </p:to>
                                    </p:set>
                                    <p:animEffect transition="in" filter="blinds(horizontal)">
                                      <p:cBhvr>
                                        <p:cTn id="35" dur="10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266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0"/>
            <a:ext cx="9144000" cy="2060575"/>
          </a:xfrm>
        </p:spPr>
        <p:txBody>
          <a:bodyPr/>
          <a:lstStyle/>
          <a:p>
            <a:pPr eaLnBrk="1" hangingPunct="1"/>
            <a:r>
              <a:rPr lang="de-DE" altLang="de-DE" sz="2800" dirty="0" smtClean="0"/>
              <a:t>Familie Wagenknecht</a:t>
            </a:r>
            <a:br>
              <a:rPr lang="de-DE" altLang="de-DE" sz="2800" dirty="0" smtClean="0"/>
            </a:br>
            <a:r>
              <a:rPr lang="de-DE" altLang="de-DE" sz="800" dirty="0" smtClean="0"/>
              <a:t/>
            </a:r>
            <a:br>
              <a:rPr lang="de-DE" altLang="de-DE" sz="800" dirty="0" smtClean="0"/>
            </a:br>
            <a:r>
              <a:rPr lang="de-DE" altLang="de-DE" sz="2000" dirty="0" smtClean="0"/>
              <a:t>www.wagenknecht.de</a:t>
            </a:r>
            <a:endParaRPr lang="de-DE" altLang="de-DE" sz="2800" dirty="0" smtClean="0"/>
          </a:p>
        </p:txBody>
      </p:sp>
      <p:sp>
        <p:nvSpPr>
          <p:cNvPr id="22531" name="Text Box 3"/>
          <p:cNvSpPr txBox="1">
            <a:spLocks noChangeArrowheads="1"/>
          </p:cNvSpPr>
          <p:nvPr/>
        </p:nvSpPr>
        <p:spPr bwMode="auto">
          <a:xfrm>
            <a:off x="0" y="2205038"/>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2000"/>
              <a:t>Ich hoffe,</a:t>
            </a:r>
          </a:p>
          <a:p>
            <a:pPr algn="ctr" eaLnBrk="1" hangingPunct="1">
              <a:spcBef>
                <a:spcPct val="50000"/>
              </a:spcBef>
              <a:buFontTx/>
              <a:buNone/>
            </a:pPr>
            <a:r>
              <a:rPr lang="de-DE" altLang="de-DE" sz="2000"/>
              <a:t>Ihnen hat die Präsentation gefallen.</a:t>
            </a:r>
          </a:p>
        </p:txBody>
      </p:sp>
      <p:sp>
        <p:nvSpPr>
          <p:cNvPr id="22532" name="Text Box 5"/>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9B5B47AE-28C7-42BF-8454-64BE3B1BF90C}" type="slidenum">
              <a:rPr lang="de-DE" altLang="de-DE" sz="1200"/>
              <a:pPr eaLnBrk="1" hangingPunct="1">
                <a:spcBef>
                  <a:spcPct val="50000"/>
                </a:spcBef>
                <a:buFontTx/>
                <a:buNone/>
              </a:pPr>
              <a:t>16</a:t>
            </a:fld>
            <a:endParaRPr lang="de-DE" altLang="de-DE" sz="1200"/>
          </a:p>
        </p:txBody>
      </p:sp>
      <p:sp>
        <p:nvSpPr>
          <p:cNvPr id="22533" name="Rectangle 9"/>
          <p:cNvSpPr>
            <a:spLocks noChangeArrowheads="1"/>
          </p:cNvSpPr>
          <p:nvPr/>
        </p:nvSpPr>
        <p:spPr bwMode="auto">
          <a:xfrm>
            <a:off x="0" y="3429000"/>
            <a:ext cx="914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a:t>Impressum</a:t>
            </a:r>
          </a:p>
          <a:p>
            <a:pPr eaLnBrk="1" hangingPunct="1">
              <a:spcBef>
                <a:spcPct val="0"/>
              </a:spcBef>
              <a:buFontTx/>
              <a:buNone/>
            </a:pPr>
            <a:endParaRPr lang="de-DE" altLang="de-DE" sz="1400"/>
          </a:p>
          <a:p>
            <a:pPr eaLnBrk="1" hangingPunct="1">
              <a:spcBef>
                <a:spcPct val="0"/>
              </a:spcBef>
              <a:buFontTx/>
              <a:buNone/>
            </a:pPr>
            <a:r>
              <a:rPr lang="de-DE" altLang="de-DE" sz="1400"/>
              <a:t>Verantwortlicher Redakteur für die Planung, Realisierung und Betreuung der Präsentation sowie für die Administration der Domain www.wagenknecht.de (Admin-C) ist:</a:t>
            </a:r>
          </a:p>
        </p:txBody>
      </p:sp>
      <p:sp>
        <p:nvSpPr>
          <p:cNvPr id="22534" name="Text Box 10"/>
          <p:cNvSpPr txBox="1">
            <a:spLocks noChangeArrowheads="1"/>
          </p:cNvSpPr>
          <p:nvPr/>
        </p:nvSpPr>
        <p:spPr bwMode="auto">
          <a:xfrm>
            <a:off x="0" y="4437063"/>
            <a:ext cx="5148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149475" algn="l"/>
              </a:tabLst>
              <a:defRPr sz="3200">
                <a:solidFill>
                  <a:schemeClr val="tx1"/>
                </a:solidFill>
                <a:latin typeface="Arial" panose="020B0604020202020204" pitchFamily="34" charset="0"/>
              </a:defRPr>
            </a:lvl1pPr>
            <a:lvl2pPr marL="742950" indent="-285750">
              <a:spcBef>
                <a:spcPct val="20000"/>
              </a:spcBef>
              <a:buChar char="–"/>
              <a:tabLst>
                <a:tab pos="2149475" algn="l"/>
              </a:tabLst>
              <a:defRPr sz="2800">
                <a:solidFill>
                  <a:schemeClr val="tx1"/>
                </a:solidFill>
                <a:latin typeface="Arial" panose="020B0604020202020204" pitchFamily="34" charset="0"/>
              </a:defRPr>
            </a:lvl2pPr>
            <a:lvl3pPr marL="1143000" indent="-228600">
              <a:spcBef>
                <a:spcPct val="20000"/>
              </a:spcBef>
              <a:buChar char="•"/>
              <a:tabLst>
                <a:tab pos="2149475" algn="l"/>
              </a:tabLst>
              <a:defRPr sz="2400">
                <a:solidFill>
                  <a:schemeClr val="tx1"/>
                </a:solidFill>
                <a:latin typeface="Arial" panose="020B0604020202020204" pitchFamily="34" charset="0"/>
              </a:defRPr>
            </a:lvl3pPr>
            <a:lvl4pPr marL="1600200" indent="-228600">
              <a:spcBef>
                <a:spcPct val="20000"/>
              </a:spcBef>
              <a:buChar char="–"/>
              <a:tabLst>
                <a:tab pos="2149475" algn="l"/>
              </a:tabLst>
              <a:defRPr sz="2000">
                <a:solidFill>
                  <a:schemeClr val="tx1"/>
                </a:solidFill>
                <a:latin typeface="Arial" panose="020B0604020202020204" pitchFamily="34" charset="0"/>
              </a:defRPr>
            </a:lvl4pPr>
            <a:lvl5pPr marL="2057400" indent="-228600">
              <a:spcBef>
                <a:spcPct val="20000"/>
              </a:spcBef>
              <a:buChar char="»"/>
              <a:tabLst>
                <a:tab pos="21494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494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494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494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49475" algn="l"/>
              </a:tabLst>
              <a:defRPr sz="2000">
                <a:solidFill>
                  <a:schemeClr val="tx1"/>
                </a:solidFill>
                <a:latin typeface="Arial" panose="020B0604020202020204" pitchFamily="34" charset="0"/>
              </a:defRPr>
            </a:lvl9pPr>
          </a:lstStyle>
          <a:p>
            <a:pPr eaLnBrk="1" hangingPunct="1">
              <a:spcBef>
                <a:spcPct val="50000"/>
              </a:spcBef>
              <a:buFontTx/>
              <a:buNone/>
            </a:pPr>
            <a:r>
              <a:rPr lang="de-DE" altLang="de-DE" sz="1400" dirty="0"/>
              <a:t>Robby Wagenknecht	info@wagenknecht.de</a:t>
            </a:r>
            <a:br>
              <a:rPr lang="de-DE" altLang="de-DE" sz="1400" dirty="0"/>
            </a:br>
            <a:r>
              <a:rPr lang="de-DE" altLang="de-DE" sz="1400" dirty="0"/>
              <a:t>Heinz 16	</a:t>
            </a:r>
            <a:br>
              <a:rPr lang="de-DE" altLang="de-DE" sz="1400" dirty="0"/>
            </a:br>
            <a:r>
              <a:rPr lang="de-DE" altLang="de-DE" sz="1400" dirty="0"/>
              <a:t>82377 Penzberg	</a:t>
            </a:r>
          </a:p>
        </p:txBody>
      </p:sp>
      <p:sp>
        <p:nvSpPr>
          <p:cNvPr id="22535" name="Rectangle 11"/>
          <p:cNvSpPr>
            <a:spLocks noChangeArrowheads="1"/>
          </p:cNvSpPr>
          <p:nvPr/>
        </p:nvSpPr>
        <p:spPr bwMode="auto">
          <a:xfrm>
            <a:off x="0" y="56610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a:t>Falls Sie Fragen, Kritik oder Anregungen zu dieser Präsentation haben, dann senden Sie einfach eine E-Mail an </a:t>
            </a:r>
            <a:r>
              <a:rPr lang="de-DE" altLang="de-DE" sz="1400">
                <a:hlinkClick r:id="rId2"/>
              </a:rPr>
              <a:t>info@wagenknecht.de</a:t>
            </a:r>
            <a:r>
              <a:rPr lang="de-DE" altLang="de-DE" sz="1400"/>
              <a:t> .</a:t>
            </a:r>
          </a:p>
        </p:txBody>
      </p:sp>
    </p:spTree>
  </p:cSld>
  <p:clrMapOvr>
    <a:masterClrMapping/>
  </p:clrMapOvr>
  <p:transition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2060575"/>
          </a:xfrm>
        </p:spPr>
        <p:txBody>
          <a:bodyPr/>
          <a:lstStyle/>
          <a:p>
            <a:pPr eaLnBrk="1" hangingPunct="1"/>
            <a:r>
              <a:rPr lang="de-DE" altLang="de-DE" sz="2800" dirty="0" smtClean="0"/>
              <a:t>Familie Wagenknecht</a:t>
            </a:r>
            <a:br>
              <a:rPr lang="de-DE" altLang="de-DE" sz="2800" dirty="0" smtClean="0"/>
            </a:br>
            <a:r>
              <a:rPr lang="de-DE" altLang="de-DE" sz="800" dirty="0" smtClean="0"/>
              <a:t/>
            </a:r>
            <a:br>
              <a:rPr lang="de-DE" altLang="de-DE" sz="800" dirty="0" smtClean="0"/>
            </a:br>
            <a:r>
              <a:rPr lang="de-DE" altLang="de-DE" sz="2000" dirty="0" smtClean="0"/>
              <a:t>www.wagenknecht.de</a:t>
            </a:r>
            <a:endParaRPr lang="de-DE" altLang="de-DE" sz="2800" dirty="0" smtClean="0"/>
          </a:p>
        </p:txBody>
      </p:sp>
      <p:sp>
        <p:nvSpPr>
          <p:cNvPr id="5123" name="Text Box 5"/>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4BE0AC70-B5B7-41EC-A91C-D11EC489A858}" type="slidenum">
              <a:rPr lang="de-DE" altLang="de-DE" sz="1200"/>
              <a:pPr eaLnBrk="1" hangingPunct="1">
                <a:spcBef>
                  <a:spcPct val="50000"/>
                </a:spcBef>
                <a:buFontTx/>
                <a:buNone/>
              </a:pPr>
              <a:t>2</a:t>
            </a:fld>
            <a:endParaRPr lang="de-DE" altLang="de-DE" sz="1200"/>
          </a:p>
        </p:txBody>
      </p:sp>
      <p:pic>
        <p:nvPicPr>
          <p:cNvPr id="5124" name="Picture 7" descr="Thueringenk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25538"/>
            <a:ext cx="6270625"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 Box 12"/>
          <p:cNvSpPr txBox="1">
            <a:spLocks noChangeArrowheads="1"/>
          </p:cNvSpPr>
          <p:nvPr/>
        </p:nvSpPr>
        <p:spPr bwMode="auto">
          <a:xfrm>
            <a:off x="6372225" y="25654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400"/>
              <a:t>Reisdorf</a:t>
            </a:r>
          </a:p>
        </p:txBody>
      </p:sp>
      <p:sp>
        <p:nvSpPr>
          <p:cNvPr id="32781" name="Text Box 13"/>
          <p:cNvSpPr txBox="1">
            <a:spLocks noChangeArrowheads="1"/>
          </p:cNvSpPr>
          <p:nvPr/>
        </p:nvSpPr>
        <p:spPr bwMode="auto">
          <a:xfrm>
            <a:off x="6372225" y="5805488"/>
            <a:ext cx="2087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400"/>
              <a:t>Umpferstedt</a:t>
            </a:r>
          </a:p>
        </p:txBody>
      </p:sp>
      <p:sp>
        <p:nvSpPr>
          <p:cNvPr id="32784" name="Line 16"/>
          <p:cNvSpPr>
            <a:spLocks noChangeShapeType="1"/>
          </p:cNvSpPr>
          <p:nvPr/>
        </p:nvSpPr>
        <p:spPr bwMode="auto">
          <a:xfrm flipH="1">
            <a:off x="5292725" y="2708275"/>
            <a:ext cx="107950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785" name="Line 17"/>
          <p:cNvSpPr>
            <a:spLocks noChangeShapeType="1"/>
          </p:cNvSpPr>
          <p:nvPr/>
        </p:nvSpPr>
        <p:spPr bwMode="auto">
          <a:xfrm flipH="1" flipV="1">
            <a:off x="5003800" y="3573463"/>
            <a:ext cx="1944688" cy="2232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1" nodeType="withEffect">
                                  <p:stCondLst>
                                    <p:cond delay="0"/>
                                  </p:stCondLst>
                                  <p:childTnLst>
                                    <p:set>
                                      <p:cBhvr>
                                        <p:cTn id="6" dur="1" fill="hold">
                                          <p:stCondLst>
                                            <p:cond delay="0"/>
                                          </p:stCondLst>
                                        </p:cTn>
                                        <p:tgtEl>
                                          <p:spTgt spid="32781"/>
                                        </p:tgtEl>
                                        <p:attrNameLst>
                                          <p:attrName>style.visibility</p:attrName>
                                        </p:attrNameLst>
                                      </p:cBhvr>
                                      <p:to>
                                        <p:strVal val="visible"/>
                                      </p:to>
                                    </p:set>
                                    <p:anim calcmode="lin" valueType="num">
                                      <p:cBhvr additive="base">
                                        <p:cTn id="7" dur="1000" fill="hold"/>
                                        <p:tgtEl>
                                          <p:spTgt spid="32781"/>
                                        </p:tgtEl>
                                        <p:attrNameLst>
                                          <p:attrName>ppt_x</p:attrName>
                                        </p:attrNameLst>
                                      </p:cBhvr>
                                      <p:tavLst>
                                        <p:tav tm="0">
                                          <p:val>
                                            <p:strVal val="#ppt_x"/>
                                          </p:val>
                                        </p:tav>
                                        <p:tav tm="100000">
                                          <p:val>
                                            <p:strVal val="#ppt_x"/>
                                          </p:val>
                                        </p:tav>
                                      </p:tavLst>
                                    </p:anim>
                                    <p:anim calcmode="lin" valueType="num">
                                      <p:cBhvr additive="base">
                                        <p:cTn id="8" dur="1000" fill="hold"/>
                                        <p:tgtEl>
                                          <p:spTgt spid="3278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3" presetClass="emph" presetSubtype="2" fill="hold" grpId="0" nodeType="afterEffect">
                                  <p:stCondLst>
                                    <p:cond delay="0"/>
                                  </p:stCondLst>
                                  <p:childTnLst>
                                    <p:animClr clrSpc="rgb" dir="cw">
                                      <p:cBhvr override="childStyle">
                                        <p:cTn id="11" dur="1000" fill="hold"/>
                                        <p:tgtEl>
                                          <p:spTgt spid="32781"/>
                                        </p:tgtEl>
                                        <p:attrNameLst>
                                          <p:attrName>style.color</p:attrName>
                                        </p:attrNameLst>
                                      </p:cBhvr>
                                      <p:to>
                                        <a:srgbClr val="FF0000"/>
                                      </p:to>
                                    </p:animClr>
                                  </p:childTnLst>
                                </p:cTn>
                              </p:par>
                              <p:par>
                                <p:cTn id="12" presetID="2" presetClass="entr" presetSubtype="2" fill="hold" grpId="0" nodeType="withEffect">
                                  <p:stCondLst>
                                    <p:cond delay="0"/>
                                  </p:stCondLst>
                                  <p:childTnLst>
                                    <p:set>
                                      <p:cBhvr>
                                        <p:cTn id="13" dur="1" fill="hold">
                                          <p:stCondLst>
                                            <p:cond delay="0"/>
                                          </p:stCondLst>
                                        </p:cTn>
                                        <p:tgtEl>
                                          <p:spTgt spid="32785"/>
                                        </p:tgtEl>
                                        <p:attrNameLst>
                                          <p:attrName>style.visibility</p:attrName>
                                        </p:attrNameLst>
                                      </p:cBhvr>
                                      <p:to>
                                        <p:strVal val="visible"/>
                                      </p:to>
                                    </p:set>
                                    <p:anim calcmode="lin" valueType="num">
                                      <p:cBhvr additive="base">
                                        <p:cTn id="14" dur="1000" fill="hold"/>
                                        <p:tgtEl>
                                          <p:spTgt spid="32785"/>
                                        </p:tgtEl>
                                        <p:attrNameLst>
                                          <p:attrName>ppt_x</p:attrName>
                                        </p:attrNameLst>
                                      </p:cBhvr>
                                      <p:tavLst>
                                        <p:tav tm="0">
                                          <p:val>
                                            <p:strVal val="1+#ppt_w/2"/>
                                          </p:val>
                                        </p:tav>
                                        <p:tav tm="100000">
                                          <p:val>
                                            <p:strVal val="#ppt_x"/>
                                          </p:val>
                                        </p:tav>
                                      </p:tavLst>
                                    </p:anim>
                                    <p:anim calcmode="lin" valueType="num">
                                      <p:cBhvr additive="base">
                                        <p:cTn id="15" dur="1000" fill="hold"/>
                                        <p:tgtEl>
                                          <p:spTgt spid="32785"/>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2000"/>
                            </p:stCondLst>
                            <p:childTnLst>
                              <p:par>
                                <p:cTn id="17" presetID="2" presetClass="entr" presetSubtype="2" fill="hold" grpId="1" nodeType="afterEffect">
                                  <p:stCondLst>
                                    <p:cond delay="0"/>
                                  </p:stCondLst>
                                  <p:childTnLst>
                                    <p:set>
                                      <p:cBhvr>
                                        <p:cTn id="18" dur="1" fill="hold">
                                          <p:stCondLst>
                                            <p:cond delay="0"/>
                                          </p:stCondLst>
                                        </p:cTn>
                                        <p:tgtEl>
                                          <p:spTgt spid="32780"/>
                                        </p:tgtEl>
                                        <p:attrNameLst>
                                          <p:attrName>style.visibility</p:attrName>
                                        </p:attrNameLst>
                                      </p:cBhvr>
                                      <p:to>
                                        <p:strVal val="visible"/>
                                      </p:to>
                                    </p:set>
                                    <p:anim calcmode="lin" valueType="num">
                                      <p:cBhvr additive="base">
                                        <p:cTn id="19" dur="1000" fill="hold"/>
                                        <p:tgtEl>
                                          <p:spTgt spid="32780"/>
                                        </p:tgtEl>
                                        <p:attrNameLst>
                                          <p:attrName>ppt_x</p:attrName>
                                        </p:attrNameLst>
                                      </p:cBhvr>
                                      <p:tavLst>
                                        <p:tav tm="0">
                                          <p:val>
                                            <p:strVal val="1+#ppt_w/2"/>
                                          </p:val>
                                        </p:tav>
                                        <p:tav tm="100000">
                                          <p:val>
                                            <p:strVal val="#ppt_x"/>
                                          </p:val>
                                        </p:tav>
                                      </p:tavLst>
                                    </p:anim>
                                    <p:anim calcmode="lin" valueType="num">
                                      <p:cBhvr additive="base">
                                        <p:cTn id="20" dur="1000" fill="hold"/>
                                        <p:tgtEl>
                                          <p:spTgt spid="3278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3000"/>
                            </p:stCondLst>
                            <p:childTnLst>
                              <p:par>
                                <p:cTn id="22" presetID="3" presetClass="emph" presetSubtype="2" fill="hold" grpId="0" nodeType="afterEffect">
                                  <p:stCondLst>
                                    <p:cond delay="0"/>
                                  </p:stCondLst>
                                  <p:childTnLst>
                                    <p:animClr clrSpc="rgb" dir="cw">
                                      <p:cBhvr override="childStyle">
                                        <p:cTn id="23" dur="1000" fill="hold"/>
                                        <p:tgtEl>
                                          <p:spTgt spid="32780"/>
                                        </p:tgtEl>
                                        <p:attrNameLst>
                                          <p:attrName>style.color</p:attrName>
                                        </p:attrNameLst>
                                      </p:cBhvr>
                                      <p:to>
                                        <a:srgbClr val="FF0000"/>
                                      </p:to>
                                    </p:animClr>
                                  </p:childTnLst>
                                </p:cTn>
                              </p:par>
                              <p:par>
                                <p:cTn id="24" presetID="2" presetClass="entr" presetSubtype="1" fill="hold" grpId="0" nodeType="withEffect">
                                  <p:stCondLst>
                                    <p:cond delay="0"/>
                                  </p:stCondLst>
                                  <p:childTnLst>
                                    <p:set>
                                      <p:cBhvr>
                                        <p:cTn id="25" dur="1" fill="hold">
                                          <p:stCondLst>
                                            <p:cond delay="0"/>
                                          </p:stCondLst>
                                        </p:cTn>
                                        <p:tgtEl>
                                          <p:spTgt spid="32784"/>
                                        </p:tgtEl>
                                        <p:attrNameLst>
                                          <p:attrName>style.visibility</p:attrName>
                                        </p:attrNameLst>
                                      </p:cBhvr>
                                      <p:to>
                                        <p:strVal val="visible"/>
                                      </p:to>
                                    </p:set>
                                    <p:anim calcmode="lin" valueType="num">
                                      <p:cBhvr additive="base">
                                        <p:cTn id="26" dur="1000" fill="hold"/>
                                        <p:tgtEl>
                                          <p:spTgt spid="32784"/>
                                        </p:tgtEl>
                                        <p:attrNameLst>
                                          <p:attrName>ppt_x</p:attrName>
                                        </p:attrNameLst>
                                      </p:cBhvr>
                                      <p:tavLst>
                                        <p:tav tm="0">
                                          <p:val>
                                            <p:strVal val="#ppt_x"/>
                                          </p:val>
                                        </p:tav>
                                        <p:tav tm="100000">
                                          <p:val>
                                            <p:strVal val="#ppt_x"/>
                                          </p:val>
                                        </p:tav>
                                      </p:tavLst>
                                    </p:anim>
                                    <p:anim calcmode="lin" valueType="num">
                                      <p:cBhvr additive="base">
                                        <p:cTn id="27" dur="1000" fill="hold"/>
                                        <p:tgtEl>
                                          <p:spTgt spid="327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p:bldP spid="32780" grpId="1"/>
      <p:bldP spid="32781" grpId="0"/>
      <p:bldP spid="32781" grpId="1"/>
      <p:bldP spid="32784" grpId="0" animBg="1"/>
      <p:bldP spid="327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a:xfrm>
            <a:off x="0" y="0"/>
            <a:ext cx="9144000" cy="1143000"/>
          </a:xfrm>
        </p:spPr>
        <p:txBody>
          <a:bodyPr/>
          <a:lstStyle/>
          <a:p>
            <a:pPr eaLnBrk="1" hangingPunct="1"/>
            <a:r>
              <a:rPr lang="de-DE" altLang="de-DE" sz="2800" dirty="0" err="1" smtClean="0"/>
              <a:t>Umpferstedt</a:t>
            </a:r>
            <a:endParaRPr lang="de-DE" altLang="de-DE" sz="2800" dirty="0" smtClean="0"/>
          </a:p>
        </p:txBody>
      </p:sp>
      <p:sp>
        <p:nvSpPr>
          <p:cNvPr id="6147" name="Text Box 12"/>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BF7EAE75-D3FE-4E4F-B64D-F5A227479378}" type="slidenum">
              <a:rPr lang="de-DE" altLang="de-DE" sz="1200"/>
              <a:pPr eaLnBrk="1" hangingPunct="1">
                <a:spcBef>
                  <a:spcPct val="50000"/>
                </a:spcBef>
                <a:buFontTx/>
                <a:buNone/>
              </a:pPr>
              <a:t>3</a:t>
            </a:fld>
            <a:endParaRPr lang="de-DE" altLang="de-DE" sz="1200"/>
          </a:p>
        </p:txBody>
      </p:sp>
      <p:sp>
        <p:nvSpPr>
          <p:cNvPr id="6148" name="Text Box 27"/>
          <p:cNvSpPr txBox="1">
            <a:spLocks noChangeArrowheads="1"/>
          </p:cNvSpPr>
          <p:nvPr/>
        </p:nvSpPr>
        <p:spPr bwMode="auto">
          <a:xfrm>
            <a:off x="0" y="1268413"/>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dirty="0" err="1"/>
              <a:t>Umpferstedt</a:t>
            </a:r>
            <a:r>
              <a:rPr lang="de-DE" altLang="de-DE" sz="1800" dirty="0"/>
              <a:t> ist ein kleines Dorf mit </a:t>
            </a:r>
            <a:r>
              <a:rPr lang="de-DE" altLang="de-DE" sz="1800" dirty="0" smtClean="0"/>
              <a:t>579 </a:t>
            </a:r>
            <a:r>
              <a:rPr lang="de-DE" altLang="de-DE" sz="1800" dirty="0"/>
              <a:t>(Stand </a:t>
            </a:r>
            <a:r>
              <a:rPr lang="de-DE" altLang="de-DE" sz="1800" dirty="0" smtClean="0"/>
              <a:t>31.12.2013) </a:t>
            </a:r>
            <a:r>
              <a:rPr lang="de-DE" altLang="de-DE" sz="1800" dirty="0"/>
              <a:t>Einwohnern. Diese Zahl blieb seit dem 2. Weltkrieg relativ konstant und hat sich hier auch in der Wendezeit im Gegensatz zu vielen anderen Orten, nicht merklich verändert.</a:t>
            </a:r>
          </a:p>
          <a:p>
            <a:pPr eaLnBrk="1" hangingPunct="1">
              <a:spcBef>
                <a:spcPct val="0"/>
              </a:spcBef>
              <a:buFontTx/>
              <a:buNone/>
            </a:pPr>
            <a:endParaRPr lang="de-DE" altLang="de-DE" sz="1800" dirty="0"/>
          </a:p>
          <a:p>
            <a:pPr eaLnBrk="1" hangingPunct="1">
              <a:spcBef>
                <a:spcPct val="0"/>
              </a:spcBef>
              <a:buFontTx/>
              <a:buNone/>
            </a:pPr>
            <a:r>
              <a:rPr lang="de-DE" altLang="de-DE" sz="1800" dirty="0"/>
              <a:t>Der Ort gehört zum Landkreis Weimarer Land und wird von der Verwaltungsgemeinschaft </a:t>
            </a:r>
            <a:r>
              <a:rPr lang="de-DE" altLang="de-DE" sz="1800" dirty="0" err="1"/>
              <a:t>Mellingen</a:t>
            </a:r>
            <a:r>
              <a:rPr lang="de-DE" altLang="de-DE" sz="1800" dirty="0"/>
              <a:t> verwaltet. Er liegt im Nahbereich der Klassikerstadt Weimar (7 km), der Universitätsstadt Jena (14 km) und der Glockengießer- und Wirkwarenstadt Apolda (8 km). Von der Landeshauptstadt Erfurt ist er ca. 30 km entfernt und somit befindet er sich ziemlich in der Mitte Thüringens, östlich von Weimar und westlich von Jena.</a:t>
            </a:r>
          </a:p>
          <a:p>
            <a:pPr eaLnBrk="1" hangingPunct="1">
              <a:spcBef>
                <a:spcPct val="0"/>
              </a:spcBef>
              <a:buFontTx/>
              <a:buNone/>
            </a:pPr>
            <a:endParaRPr lang="de-DE" altLang="de-DE" sz="1800" dirty="0"/>
          </a:p>
          <a:p>
            <a:pPr eaLnBrk="1" hangingPunct="1">
              <a:spcBef>
                <a:spcPct val="0"/>
              </a:spcBef>
              <a:buFontTx/>
              <a:buNone/>
            </a:pPr>
            <a:r>
              <a:rPr lang="de-DE" altLang="de-DE" sz="1800" dirty="0"/>
              <a:t>Die Ortslage wird von der Bundesstraße 7, die über Kassel, Eisenach, Gotha, Erfurt, Jena und Gera in östlicher Richtung weiter verläuft, und der Bundesstraße 87, die von Leipzig über Naumburg kommend in Richtung Ilmenau (Thüringer Wald) führt, tangiert. 5 km südlich des Ortes befindet sich die Anschlussstelle Apolda der Bundesautobahn 4. Der Nächstliegende Bahnhof ist in </a:t>
            </a:r>
            <a:r>
              <a:rPr lang="de-DE" altLang="de-DE" sz="1800" dirty="0" err="1"/>
              <a:t>Mellingen</a:t>
            </a:r>
            <a:r>
              <a:rPr lang="de-DE" altLang="de-DE" sz="1800" dirty="0"/>
              <a:t> (4 km) an der “Mitte Deutschland Bahnlinie”.</a:t>
            </a:r>
          </a:p>
        </p:txBody>
      </p:sp>
    </p:spTree>
  </p:cSld>
  <p:clrMapOvr>
    <a:masterClrMapping/>
  </p:clrMapOvr>
  <p:transition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0"/>
            <a:ext cx="8229600" cy="1143000"/>
          </a:xfrm>
        </p:spPr>
        <p:txBody>
          <a:bodyPr/>
          <a:lstStyle/>
          <a:p>
            <a:pPr eaLnBrk="1" hangingPunct="1"/>
            <a:r>
              <a:rPr lang="de-DE" altLang="de-DE" sz="2800" smtClean="0"/>
              <a:t>Umpferstedt</a:t>
            </a:r>
          </a:p>
        </p:txBody>
      </p:sp>
      <p:sp>
        <p:nvSpPr>
          <p:cNvPr id="7171"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BC81B2EB-F8AB-4298-8E79-88B0EF7A6093}" type="slidenum">
              <a:rPr lang="de-DE" altLang="de-DE" sz="1200"/>
              <a:pPr eaLnBrk="1" hangingPunct="1">
                <a:spcBef>
                  <a:spcPct val="50000"/>
                </a:spcBef>
                <a:buFontTx/>
                <a:buNone/>
              </a:pPr>
              <a:t>4</a:t>
            </a:fld>
            <a:endParaRPr lang="de-DE" altLang="de-DE" sz="1200"/>
          </a:p>
        </p:txBody>
      </p:sp>
      <p:sp>
        <p:nvSpPr>
          <p:cNvPr id="7172" name="Text Box 5"/>
          <p:cNvSpPr txBox="1">
            <a:spLocks noChangeArrowheads="1"/>
          </p:cNvSpPr>
          <p:nvPr/>
        </p:nvSpPr>
        <p:spPr bwMode="auto">
          <a:xfrm>
            <a:off x="971550" y="1268413"/>
            <a:ext cx="81724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Wohnhaus</a:t>
            </a:r>
          </a:p>
          <a:p>
            <a:pPr eaLnBrk="1" hangingPunct="1">
              <a:spcBef>
                <a:spcPct val="0"/>
              </a:spcBef>
              <a:buFontTx/>
              <a:buNone/>
            </a:pPr>
            <a:r>
              <a:rPr lang="de-DE" altLang="de-DE" sz="1800" b="1"/>
              <a:t>Brunnengasse 1 in 99441 Umpferstedt</a:t>
            </a:r>
          </a:p>
          <a:p>
            <a:pPr eaLnBrk="1" hangingPunct="1">
              <a:spcBef>
                <a:spcPct val="0"/>
              </a:spcBef>
              <a:buFontTx/>
              <a:buNone/>
            </a:pPr>
            <a:endParaRPr lang="de-DE" altLang="de-DE" sz="1800"/>
          </a:p>
          <a:p>
            <a:pPr eaLnBrk="1" hangingPunct="1">
              <a:spcBef>
                <a:spcPct val="0"/>
              </a:spcBef>
              <a:buFontTx/>
              <a:buNone/>
            </a:pPr>
            <a:r>
              <a:rPr lang="de-DE" altLang="de-DE" sz="1800"/>
              <a:t>In diesem Haus befinden sich 5 Wohneinheiten	- 3 Mietwohnungen</a:t>
            </a:r>
          </a:p>
          <a:p>
            <a:pPr eaLnBrk="1" hangingPunct="1">
              <a:spcBef>
                <a:spcPct val="0"/>
              </a:spcBef>
              <a:buFontTx/>
              <a:buNone/>
            </a:pPr>
            <a:r>
              <a:rPr lang="de-DE" altLang="de-DE" sz="1800"/>
              <a:t>	- 2 Eigentumswohnungen</a:t>
            </a:r>
          </a:p>
        </p:txBody>
      </p:sp>
      <p:graphicFrame>
        <p:nvGraphicFramePr>
          <p:cNvPr id="11326" name="Group 62"/>
          <p:cNvGraphicFramePr>
            <a:graphicFrameLocks noGrp="1"/>
          </p:cNvGraphicFramePr>
          <p:nvPr>
            <p:ph idx="1"/>
          </p:nvPr>
        </p:nvGraphicFramePr>
        <p:xfrm>
          <a:off x="1042988" y="3068638"/>
          <a:ext cx="6096000" cy="3097215"/>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3-Zi., 75,95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links, 3-Zi., 64,85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3-Zi., 71,12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13 – 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Eigentumswohnungen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advTm="3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title" sz="quarter"/>
          </p:nvPr>
        </p:nvSpPr>
        <p:spPr>
          <a:xfrm>
            <a:off x="0" y="0"/>
            <a:ext cx="9144000" cy="1143000"/>
          </a:xfrm>
        </p:spPr>
        <p:txBody>
          <a:bodyPr/>
          <a:lstStyle/>
          <a:p>
            <a:pPr eaLnBrk="1" hangingPunct="1"/>
            <a:r>
              <a:rPr lang="de-DE" altLang="de-DE" sz="2800" smtClean="0"/>
              <a:t>Umpferstedt, Brunnengasse 1</a:t>
            </a:r>
          </a:p>
        </p:txBody>
      </p:sp>
      <p:pic>
        <p:nvPicPr>
          <p:cNvPr id="3075" name="Picture 3" descr="Brunnengasse 1 Bild 1"/>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258888" y="1474788"/>
            <a:ext cx="2438400" cy="1828800"/>
          </a:xfrm>
        </p:spPr>
      </p:pic>
      <p:pic>
        <p:nvPicPr>
          <p:cNvPr id="3076" name="Picture 4" descr="Brunnengasse 1 Bild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34013" y="1474788"/>
            <a:ext cx="2438400" cy="1828800"/>
          </a:xfrm>
        </p:spPr>
      </p:pic>
      <p:pic>
        <p:nvPicPr>
          <p:cNvPr id="3079" name="Picture 7" descr="Brunnengasse 1 Bild 3"/>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58888" y="4173538"/>
            <a:ext cx="2438400" cy="1828800"/>
          </a:xfrm>
        </p:spPr>
      </p:pic>
      <p:pic>
        <p:nvPicPr>
          <p:cNvPr id="3082" name="Picture 10" descr="Brunnengasse 1 Bild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434013" y="4173538"/>
            <a:ext cx="2438400" cy="1828800"/>
          </a:xfrm>
        </p:spPr>
      </p:pic>
      <p:sp>
        <p:nvSpPr>
          <p:cNvPr id="3085" name="Text Box 13"/>
          <p:cNvSpPr txBox="1">
            <a:spLocks noChangeArrowheads="1"/>
          </p:cNvSpPr>
          <p:nvPr/>
        </p:nvSpPr>
        <p:spPr bwMode="auto">
          <a:xfrm>
            <a:off x="1258888"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1 – Bild 1</a:t>
            </a:r>
          </a:p>
        </p:txBody>
      </p:sp>
      <p:sp>
        <p:nvSpPr>
          <p:cNvPr id="3086" name="Text Box 14"/>
          <p:cNvSpPr txBox="1">
            <a:spLocks noChangeArrowheads="1"/>
          </p:cNvSpPr>
          <p:nvPr/>
        </p:nvSpPr>
        <p:spPr bwMode="auto">
          <a:xfrm>
            <a:off x="5435600"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1 – Bild 2</a:t>
            </a:r>
          </a:p>
        </p:txBody>
      </p:sp>
      <p:sp>
        <p:nvSpPr>
          <p:cNvPr id="3087" name="Text Box 15"/>
          <p:cNvSpPr txBox="1">
            <a:spLocks noChangeArrowheads="1"/>
          </p:cNvSpPr>
          <p:nvPr/>
        </p:nvSpPr>
        <p:spPr bwMode="auto">
          <a:xfrm>
            <a:off x="1258888"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1 – Bild 3</a:t>
            </a:r>
          </a:p>
        </p:txBody>
      </p:sp>
      <p:sp>
        <p:nvSpPr>
          <p:cNvPr id="3088" name="Text Box 16"/>
          <p:cNvSpPr txBox="1">
            <a:spLocks noChangeArrowheads="1"/>
          </p:cNvSpPr>
          <p:nvPr/>
        </p:nvSpPr>
        <p:spPr bwMode="auto">
          <a:xfrm>
            <a:off x="5435600"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1 – Bild 4</a:t>
            </a:r>
          </a:p>
        </p:txBody>
      </p:sp>
      <p:sp>
        <p:nvSpPr>
          <p:cNvPr id="8203" name="Text Box 21"/>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4AC8EA09-AE5A-43C6-8EDF-A2C71059EC43}" type="slidenum">
              <a:rPr lang="de-DE" altLang="de-DE" sz="1200"/>
              <a:pPr eaLnBrk="1" hangingPunct="1">
                <a:spcBef>
                  <a:spcPct val="50000"/>
                </a:spcBef>
                <a:buFontTx/>
                <a:buNone/>
              </a:pPr>
              <a:t>5</a:t>
            </a:fld>
            <a:endParaRPr lang="de-DE" altLang="de-DE" sz="1200"/>
          </a:p>
        </p:txBody>
      </p:sp>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1000" fill="hold"/>
                                        <p:tgtEl>
                                          <p:spTgt spid="3075"/>
                                        </p:tgtEl>
                                        <p:attrNameLst>
                                          <p:attrName>ppt_x</p:attrName>
                                        </p:attrNameLst>
                                      </p:cBhvr>
                                      <p:tavLst>
                                        <p:tav tm="0">
                                          <p:val>
                                            <p:strVal val="0-#ppt_w/2"/>
                                          </p:val>
                                        </p:tav>
                                        <p:tav tm="100000">
                                          <p:val>
                                            <p:strVal val="#ppt_x"/>
                                          </p:val>
                                        </p:tav>
                                      </p:tavLst>
                                    </p:anim>
                                    <p:anim calcmode="lin" valueType="num">
                                      <p:cBhvr additive="base">
                                        <p:cTn id="8" dur="1000" fill="hold"/>
                                        <p:tgtEl>
                                          <p:spTgt spid="30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3085"/>
                                        </p:tgtEl>
                                        <p:attrNameLst>
                                          <p:attrName>style.visibility</p:attrName>
                                        </p:attrNameLst>
                                      </p:cBhvr>
                                      <p:to>
                                        <p:strVal val="visible"/>
                                      </p:to>
                                    </p:set>
                                    <p:animEffect transition="in" filter="blinds(horizontal)">
                                      <p:cBhvr>
                                        <p:cTn id="12" dur="1000"/>
                                        <p:tgtEl>
                                          <p:spTgt spid="3085"/>
                                        </p:tgtEl>
                                      </p:cBhvr>
                                    </p:animEffect>
                                  </p:childTnLst>
                                </p:cTn>
                              </p:par>
                            </p:childTnLst>
                          </p:cTn>
                        </p:par>
                        <p:par>
                          <p:cTn id="13" fill="hold" nodeType="afterGroup">
                            <p:stCondLst>
                              <p:cond delay="2000"/>
                            </p:stCondLst>
                            <p:childTnLst>
                              <p:par>
                                <p:cTn id="14" presetID="2" presetClass="entr" presetSubtype="1" fill="hold" nodeType="after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additive="base">
                                        <p:cTn id="16" dur="1000" fill="hold"/>
                                        <p:tgtEl>
                                          <p:spTgt spid="3076"/>
                                        </p:tgtEl>
                                        <p:attrNameLst>
                                          <p:attrName>ppt_x</p:attrName>
                                        </p:attrNameLst>
                                      </p:cBhvr>
                                      <p:tavLst>
                                        <p:tav tm="0">
                                          <p:val>
                                            <p:strVal val="#ppt_x"/>
                                          </p:val>
                                        </p:tav>
                                        <p:tav tm="100000">
                                          <p:val>
                                            <p:strVal val="#ppt_x"/>
                                          </p:val>
                                        </p:tav>
                                      </p:tavLst>
                                    </p:anim>
                                    <p:anim calcmode="lin" valueType="num">
                                      <p:cBhvr additive="base">
                                        <p:cTn id="17" dur="1000" fill="hold"/>
                                        <p:tgtEl>
                                          <p:spTgt spid="3076"/>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3000"/>
                            </p:stCondLst>
                            <p:childTnLst>
                              <p:par>
                                <p:cTn id="19" presetID="3" presetClass="entr" presetSubtype="10" fill="hold" grpId="0" nodeType="afterEffect">
                                  <p:stCondLst>
                                    <p:cond delay="0"/>
                                  </p:stCondLst>
                                  <p:childTnLst>
                                    <p:set>
                                      <p:cBhvr>
                                        <p:cTn id="20" dur="1" fill="hold">
                                          <p:stCondLst>
                                            <p:cond delay="0"/>
                                          </p:stCondLst>
                                        </p:cTn>
                                        <p:tgtEl>
                                          <p:spTgt spid="3086"/>
                                        </p:tgtEl>
                                        <p:attrNameLst>
                                          <p:attrName>style.visibility</p:attrName>
                                        </p:attrNameLst>
                                      </p:cBhvr>
                                      <p:to>
                                        <p:strVal val="visible"/>
                                      </p:to>
                                    </p:set>
                                    <p:animEffect transition="in" filter="blinds(horizontal)">
                                      <p:cBhvr>
                                        <p:cTn id="21" dur="1000"/>
                                        <p:tgtEl>
                                          <p:spTgt spid="3086"/>
                                        </p:tgtEl>
                                      </p:cBhvr>
                                    </p:animEffect>
                                  </p:childTnLst>
                                </p:cTn>
                              </p:par>
                            </p:childTnLst>
                          </p:cTn>
                        </p:par>
                        <p:par>
                          <p:cTn id="22" fill="hold" nodeType="afterGroup">
                            <p:stCondLst>
                              <p:cond delay="4000"/>
                            </p:stCondLst>
                            <p:childTnLst>
                              <p:par>
                                <p:cTn id="23" presetID="2" presetClass="entr" presetSubtype="4" fill="hold" nodeType="afterEffect">
                                  <p:stCondLst>
                                    <p:cond delay="0"/>
                                  </p:stCondLst>
                                  <p:childTnLst>
                                    <p:set>
                                      <p:cBhvr>
                                        <p:cTn id="24" dur="1" fill="hold">
                                          <p:stCondLst>
                                            <p:cond delay="0"/>
                                          </p:stCondLst>
                                        </p:cTn>
                                        <p:tgtEl>
                                          <p:spTgt spid="3079"/>
                                        </p:tgtEl>
                                        <p:attrNameLst>
                                          <p:attrName>style.visibility</p:attrName>
                                        </p:attrNameLst>
                                      </p:cBhvr>
                                      <p:to>
                                        <p:strVal val="visible"/>
                                      </p:to>
                                    </p:set>
                                    <p:anim calcmode="lin" valueType="num">
                                      <p:cBhvr additive="base">
                                        <p:cTn id="25" dur="1000" fill="hold"/>
                                        <p:tgtEl>
                                          <p:spTgt spid="3079"/>
                                        </p:tgtEl>
                                        <p:attrNameLst>
                                          <p:attrName>ppt_x</p:attrName>
                                        </p:attrNameLst>
                                      </p:cBhvr>
                                      <p:tavLst>
                                        <p:tav tm="0">
                                          <p:val>
                                            <p:strVal val="#ppt_x"/>
                                          </p:val>
                                        </p:tav>
                                        <p:tav tm="100000">
                                          <p:val>
                                            <p:strVal val="#ppt_x"/>
                                          </p:val>
                                        </p:tav>
                                      </p:tavLst>
                                    </p:anim>
                                    <p:anim calcmode="lin" valueType="num">
                                      <p:cBhvr additive="base">
                                        <p:cTn id="26" dur="1000" fill="hold"/>
                                        <p:tgtEl>
                                          <p:spTgt spid="3079"/>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0"/>
                            </p:stCondLst>
                            <p:childTnLst>
                              <p:par>
                                <p:cTn id="28" presetID="3" presetClass="entr" presetSubtype="10" fill="hold" grpId="0" nodeType="afterEffect">
                                  <p:stCondLst>
                                    <p:cond delay="0"/>
                                  </p:stCondLst>
                                  <p:childTnLst>
                                    <p:set>
                                      <p:cBhvr>
                                        <p:cTn id="29" dur="1" fill="hold">
                                          <p:stCondLst>
                                            <p:cond delay="0"/>
                                          </p:stCondLst>
                                        </p:cTn>
                                        <p:tgtEl>
                                          <p:spTgt spid="3087"/>
                                        </p:tgtEl>
                                        <p:attrNameLst>
                                          <p:attrName>style.visibility</p:attrName>
                                        </p:attrNameLst>
                                      </p:cBhvr>
                                      <p:to>
                                        <p:strVal val="visible"/>
                                      </p:to>
                                    </p:set>
                                    <p:animEffect transition="in" filter="blinds(horizontal)">
                                      <p:cBhvr>
                                        <p:cTn id="30" dur="1000"/>
                                        <p:tgtEl>
                                          <p:spTgt spid="3087"/>
                                        </p:tgtEl>
                                      </p:cBhvr>
                                    </p:animEffect>
                                  </p:childTnLst>
                                </p:cTn>
                              </p:par>
                            </p:childTnLst>
                          </p:cTn>
                        </p:par>
                        <p:par>
                          <p:cTn id="31" fill="hold" nodeType="afterGroup">
                            <p:stCondLst>
                              <p:cond delay="6000"/>
                            </p:stCondLst>
                            <p:childTnLst>
                              <p:par>
                                <p:cTn id="32" presetID="2" presetClass="entr" presetSubtype="2" fill="hold" nodeType="afterEffect">
                                  <p:stCondLst>
                                    <p:cond delay="0"/>
                                  </p:stCondLst>
                                  <p:childTnLst>
                                    <p:set>
                                      <p:cBhvr>
                                        <p:cTn id="33" dur="1" fill="hold">
                                          <p:stCondLst>
                                            <p:cond delay="0"/>
                                          </p:stCondLst>
                                        </p:cTn>
                                        <p:tgtEl>
                                          <p:spTgt spid="3082"/>
                                        </p:tgtEl>
                                        <p:attrNameLst>
                                          <p:attrName>style.visibility</p:attrName>
                                        </p:attrNameLst>
                                      </p:cBhvr>
                                      <p:to>
                                        <p:strVal val="visible"/>
                                      </p:to>
                                    </p:set>
                                    <p:anim calcmode="lin" valueType="num">
                                      <p:cBhvr additive="base">
                                        <p:cTn id="34" dur="1000" fill="hold"/>
                                        <p:tgtEl>
                                          <p:spTgt spid="3082"/>
                                        </p:tgtEl>
                                        <p:attrNameLst>
                                          <p:attrName>ppt_x</p:attrName>
                                        </p:attrNameLst>
                                      </p:cBhvr>
                                      <p:tavLst>
                                        <p:tav tm="0">
                                          <p:val>
                                            <p:strVal val="1+#ppt_w/2"/>
                                          </p:val>
                                        </p:tav>
                                        <p:tav tm="100000">
                                          <p:val>
                                            <p:strVal val="#ppt_x"/>
                                          </p:val>
                                        </p:tav>
                                      </p:tavLst>
                                    </p:anim>
                                    <p:anim calcmode="lin" valueType="num">
                                      <p:cBhvr additive="base">
                                        <p:cTn id="35" dur="1000" fill="hold"/>
                                        <p:tgtEl>
                                          <p:spTgt spid="308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7000"/>
                            </p:stCondLst>
                            <p:childTnLst>
                              <p:par>
                                <p:cTn id="37" presetID="3" presetClass="entr" presetSubtype="10" fill="hold" grpId="0" nodeType="afterEffect">
                                  <p:stCondLst>
                                    <p:cond delay="0"/>
                                  </p:stCondLst>
                                  <p:childTnLst>
                                    <p:set>
                                      <p:cBhvr>
                                        <p:cTn id="38" dur="1" fill="hold">
                                          <p:stCondLst>
                                            <p:cond delay="0"/>
                                          </p:stCondLst>
                                        </p:cTn>
                                        <p:tgtEl>
                                          <p:spTgt spid="3088"/>
                                        </p:tgtEl>
                                        <p:attrNameLst>
                                          <p:attrName>style.visibility</p:attrName>
                                        </p:attrNameLst>
                                      </p:cBhvr>
                                      <p:to>
                                        <p:strVal val="visible"/>
                                      </p:to>
                                    </p:set>
                                    <p:animEffect transition="in" filter="blinds(horizontal)">
                                      <p:cBhvr>
                                        <p:cTn id="39" dur="1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3086" grpId="0"/>
      <p:bldP spid="3087" grpId="0"/>
      <p:bldP spid="30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r>
              <a:rPr lang="de-DE" altLang="de-DE" sz="2800" dirty="0" err="1" smtClean="0"/>
              <a:t>Umpferstedt</a:t>
            </a:r>
            <a:endParaRPr lang="de-DE" altLang="de-DE" sz="2800" dirty="0" smtClean="0"/>
          </a:p>
        </p:txBody>
      </p:sp>
      <p:sp>
        <p:nvSpPr>
          <p:cNvPr id="9219"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17326F56-1A1C-43B7-B1DA-0617DC8BE4F9}" type="slidenum">
              <a:rPr lang="de-DE" altLang="de-DE" sz="1200"/>
              <a:pPr eaLnBrk="1" hangingPunct="1">
                <a:spcBef>
                  <a:spcPct val="50000"/>
                </a:spcBef>
                <a:buFontTx/>
                <a:buNone/>
              </a:pPr>
              <a:t>6</a:t>
            </a:fld>
            <a:endParaRPr lang="de-DE" altLang="de-DE" sz="1200"/>
          </a:p>
        </p:txBody>
      </p:sp>
      <p:sp>
        <p:nvSpPr>
          <p:cNvPr id="9220" name="Text Box 5"/>
          <p:cNvSpPr txBox="1">
            <a:spLocks noChangeArrowheads="1"/>
          </p:cNvSpPr>
          <p:nvPr/>
        </p:nvSpPr>
        <p:spPr bwMode="auto">
          <a:xfrm>
            <a:off x="971550" y="1268413"/>
            <a:ext cx="8172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Wohnhaus</a:t>
            </a:r>
          </a:p>
          <a:p>
            <a:pPr eaLnBrk="1" hangingPunct="1">
              <a:spcBef>
                <a:spcPct val="0"/>
              </a:spcBef>
              <a:buFontTx/>
              <a:buNone/>
            </a:pPr>
            <a:r>
              <a:rPr lang="de-DE" altLang="de-DE" sz="1800" b="1"/>
              <a:t>Brunnengasse 3 in 99441 Umpferstedt</a:t>
            </a:r>
          </a:p>
          <a:p>
            <a:pPr eaLnBrk="1" hangingPunct="1">
              <a:spcBef>
                <a:spcPct val="0"/>
              </a:spcBef>
              <a:buFontTx/>
              <a:buNone/>
            </a:pPr>
            <a:endParaRPr lang="de-DE" altLang="de-DE" sz="1800"/>
          </a:p>
          <a:p>
            <a:pPr eaLnBrk="1" hangingPunct="1">
              <a:spcBef>
                <a:spcPct val="0"/>
              </a:spcBef>
              <a:buFontTx/>
              <a:buNone/>
            </a:pPr>
            <a:r>
              <a:rPr lang="de-DE" altLang="de-DE" sz="1800"/>
              <a:t>In diesem Haus befinden sich 4 Wohneinheiten	- 4 Mietwohnungen</a:t>
            </a:r>
          </a:p>
        </p:txBody>
      </p:sp>
      <p:graphicFrame>
        <p:nvGraphicFramePr>
          <p:cNvPr id="15398" name="Group 38"/>
          <p:cNvGraphicFramePr>
            <a:graphicFrameLocks noGrp="1"/>
          </p:cNvGraphicFramePr>
          <p:nvPr>
            <p:ph idx="1"/>
          </p:nvPr>
        </p:nvGraphicFramePr>
        <p:xfrm>
          <a:off x="1042988" y="3068638"/>
          <a:ext cx="6096000" cy="3097215"/>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rechts, 1-Zi., 33,41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2-Zi., 59,97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links, 4-Zi., 71,11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4-Zi., 79,10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advTm="3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a:xfrm>
            <a:off x="0" y="0"/>
            <a:ext cx="9144000" cy="1143000"/>
          </a:xfrm>
        </p:spPr>
        <p:txBody>
          <a:bodyPr/>
          <a:lstStyle/>
          <a:p>
            <a:pPr eaLnBrk="1" hangingPunct="1"/>
            <a:r>
              <a:rPr lang="de-DE" altLang="de-DE" sz="2800" smtClean="0"/>
              <a:t>Umpferstedt, Brunnengasse 3</a:t>
            </a:r>
          </a:p>
        </p:txBody>
      </p:sp>
      <p:sp>
        <p:nvSpPr>
          <p:cNvPr id="16391" name="Text Box 7"/>
          <p:cNvSpPr txBox="1">
            <a:spLocks noChangeArrowheads="1"/>
          </p:cNvSpPr>
          <p:nvPr/>
        </p:nvSpPr>
        <p:spPr bwMode="auto">
          <a:xfrm>
            <a:off x="1258888"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3 – Bild 1</a:t>
            </a:r>
          </a:p>
        </p:txBody>
      </p:sp>
      <p:sp>
        <p:nvSpPr>
          <p:cNvPr id="16392" name="Text Box 8"/>
          <p:cNvSpPr txBox="1">
            <a:spLocks noChangeArrowheads="1"/>
          </p:cNvSpPr>
          <p:nvPr/>
        </p:nvSpPr>
        <p:spPr bwMode="auto">
          <a:xfrm>
            <a:off x="5435600"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3 – Bild 2</a:t>
            </a:r>
          </a:p>
        </p:txBody>
      </p:sp>
      <p:sp>
        <p:nvSpPr>
          <p:cNvPr id="16393" name="Text Box 9"/>
          <p:cNvSpPr txBox="1">
            <a:spLocks noChangeArrowheads="1"/>
          </p:cNvSpPr>
          <p:nvPr/>
        </p:nvSpPr>
        <p:spPr bwMode="auto">
          <a:xfrm>
            <a:off x="1258888"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3 – Bild 3</a:t>
            </a:r>
          </a:p>
        </p:txBody>
      </p:sp>
      <p:sp>
        <p:nvSpPr>
          <p:cNvPr id="16394" name="Text Box 10"/>
          <p:cNvSpPr txBox="1">
            <a:spLocks noChangeArrowheads="1"/>
          </p:cNvSpPr>
          <p:nvPr/>
        </p:nvSpPr>
        <p:spPr bwMode="auto">
          <a:xfrm>
            <a:off x="5435600"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3 – Bild 4</a:t>
            </a:r>
          </a:p>
        </p:txBody>
      </p:sp>
      <p:sp>
        <p:nvSpPr>
          <p:cNvPr id="10247" name="Text Box 12"/>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03E812D9-6977-40F3-91D2-D1A9BCA7BCC2}" type="slidenum">
              <a:rPr lang="de-DE" altLang="de-DE" sz="1200"/>
              <a:pPr eaLnBrk="1" hangingPunct="1">
                <a:spcBef>
                  <a:spcPct val="50000"/>
                </a:spcBef>
                <a:buFontTx/>
                <a:buNone/>
              </a:pPr>
              <a:t>7</a:t>
            </a:fld>
            <a:endParaRPr lang="de-DE" altLang="de-DE" sz="1200"/>
          </a:p>
        </p:txBody>
      </p:sp>
      <p:pic>
        <p:nvPicPr>
          <p:cNvPr id="16397" name="Picture 13" descr="Brunnengasse 3 Bild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474788"/>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descr="Brunnengasse 3 Bild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35600" y="1474788"/>
            <a:ext cx="2438400" cy="1828800"/>
          </a:xfrm>
        </p:spPr>
      </p:pic>
      <p:pic>
        <p:nvPicPr>
          <p:cNvPr id="16402" name="Picture 18" descr="Brunnengasse 3 Bild 3"/>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58888" y="4173538"/>
            <a:ext cx="2438400" cy="1828800"/>
          </a:xfrm>
        </p:spPr>
      </p:pic>
      <p:pic>
        <p:nvPicPr>
          <p:cNvPr id="16404" name="Picture 20" descr="Brunnengasse 3 Bild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434013" y="4173538"/>
            <a:ext cx="2438400" cy="1828800"/>
          </a:xfrm>
        </p:spPr>
      </p:pic>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blinds(horizontal)">
                                      <p:cBhvr>
                                        <p:cTn id="7" dur="1000"/>
                                        <p:tgtEl>
                                          <p:spTgt spid="16397"/>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6391"/>
                                        </p:tgtEl>
                                        <p:attrNameLst>
                                          <p:attrName>style.visibility</p:attrName>
                                        </p:attrNameLst>
                                      </p:cBhvr>
                                      <p:to>
                                        <p:strVal val="visible"/>
                                      </p:to>
                                    </p:set>
                                    <p:animEffect transition="in" filter="blinds(horizontal)">
                                      <p:cBhvr>
                                        <p:cTn id="11" dur="1000"/>
                                        <p:tgtEl>
                                          <p:spTgt spid="16391"/>
                                        </p:tgtEl>
                                      </p:cBhvr>
                                    </p:animEffect>
                                  </p:childTnLst>
                                </p:cTn>
                              </p:par>
                            </p:childTnLst>
                          </p:cTn>
                        </p:par>
                        <p:par>
                          <p:cTn id="12" fill="hold" nodeType="afterGroup">
                            <p:stCondLst>
                              <p:cond delay="2000"/>
                            </p:stCondLst>
                            <p:childTnLst>
                              <p:par>
                                <p:cTn id="13" presetID="3" presetClass="entr" presetSubtype="5" fill="hold" nodeType="afterEffect">
                                  <p:stCondLst>
                                    <p:cond delay="0"/>
                                  </p:stCondLst>
                                  <p:childTnLst>
                                    <p:set>
                                      <p:cBhvr>
                                        <p:cTn id="14" dur="1" fill="hold">
                                          <p:stCondLst>
                                            <p:cond delay="0"/>
                                          </p:stCondLst>
                                        </p:cTn>
                                        <p:tgtEl>
                                          <p:spTgt spid="16400"/>
                                        </p:tgtEl>
                                        <p:attrNameLst>
                                          <p:attrName>style.visibility</p:attrName>
                                        </p:attrNameLst>
                                      </p:cBhvr>
                                      <p:to>
                                        <p:strVal val="visible"/>
                                      </p:to>
                                    </p:set>
                                    <p:animEffect transition="in" filter="blinds(vertical)">
                                      <p:cBhvr>
                                        <p:cTn id="15" dur="1000"/>
                                        <p:tgtEl>
                                          <p:spTgt spid="16400"/>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blinds(horizontal)">
                                      <p:cBhvr>
                                        <p:cTn id="19" dur="1000"/>
                                        <p:tgtEl>
                                          <p:spTgt spid="16392"/>
                                        </p:tgtEl>
                                      </p:cBhvr>
                                    </p:animEffect>
                                  </p:childTnLst>
                                </p:cTn>
                              </p:par>
                            </p:childTnLst>
                          </p:cTn>
                        </p:par>
                        <p:par>
                          <p:cTn id="20" fill="hold" nodeType="afterGroup">
                            <p:stCondLst>
                              <p:cond delay="4000"/>
                            </p:stCondLst>
                            <p:childTnLst>
                              <p:par>
                                <p:cTn id="21" presetID="3" presetClass="entr" presetSubtype="5" fill="hold" nodeType="afterEffect">
                                  <p:stCondLst>
                                    <p:cond delay="0"/>
                                  </p:stCondLst>
                                  <p:childTnLst>
                                    <p:set>
                                      <p:cBhvr>
                                        <p:cTn id="22" dur="1" fill="hold">
                                          <p:stCondLst>
                                            <p:cond delay="0"/>
                                          </p:stCondLst>
                                        </p:cTn>
                                        <p:tgtEl>
                                          <p:spTgt spid="16402"/>
                                        </p:tgtEl>
                                        <p:attrNameLst>
                                          <p:attrName>style.visibility</p:attrName>
                                        </p:attrNameLst>
                                      </p:cBhvr>
                                      <p:to>
                                        <p:strVal val="visible"/>
                                      </p:to>
                                    </p:set>
                                    <p:animEffect transition="in" filter="blinds(vertical)">
                                      <p:cBhvr>
                                        <p:cTn id="23" dur="1000"/>
                                        <p:tgtEl>
                                          <p:spTgt spid="16402"/>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6393"/>
                                        </p:tgtEl>
                                        <p:attrNameLst>
                                          <p:attrName>style.visibility</p:attrName>
                                        </p:attrNameLst>
                                      </p:cBhvr>
                                      <p:to>
                                        <p:strVal val="visible"/>
                                      </p:to>
                                    </p:set>
                                    <p:animEffect transition="in" filter="blinds(horizontal)">
                                      <p:cBhvr>
                                        <p:cTn id="27" dur="1000"/>
                                        <p:tgtEl>
                                          <p:spTgt spid="16393"/>
                                        </p:tgtEl>
                                      </p:cBhvr>
                                    </p:animEffect>
                                  </p:childTnLst>
                                </p:cTn>
                              </p:par>
                            </p:childTnLst>
                          </p:cTn>
                        </p:par>
                        <p:par>
                          <p:cTn id="28" fill="hold" nodeType="afterGroup">
                            <p:stCondLst>
                              <p:cond delay="6000"/>
                            </p:stCondLst>
                            <p:childTnLst>
                              <p:par>
                                <p:cTn id="29" presetID="3" presetClass="entr" presetSubtype="10" fill="hold" nodeType="afterEffect">
                                  <p:stCondLst>
                                    <p:cond delay="0"/>
                                  </p:stCondLst>
                                  <p:childTnLst>
                                    <p:set>
                                      <p:cBhvr>
                                        <p:cTn id="30" dur="1" fill="hold">
                                          <p:stCondLst>
                                            <p:cond delay="0"/>
                                          </p:stCondLst>
                                        </p:cTn>
                                        <p:tgtEl>
                                          <p:spTgt spid="16404"/>
                                        </p:tgtEl>
                                        <p:attrNameLst>
                                          <p:attrName>style.visibility</p:attrName>
                                        </p:attrNameLst>
                                      </p:cBhvr>
                                      <p:to>
                                        <p:strVal val="visible"/>
                                      </p:to>
                                    </p:set>
                                    <p:animEffect transition="in" filter="blinds(horizontal)">
                                      <p:cBhvr>
                                        <p:cTn id="31" dur="1000"/>
                                        <p:tgtEl>
                                          <p:spTgt spid="16404"/>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6394"/>
                                        </p:tgtEl>
                                        <p:attrNameLst>
                                          <p:attrName>style.visibility</p:attrName>
                                        </p:attrNameLst>
                                      </p:cBhvr>
                                      <p:to>
                                        <p:strVal val="visible"/>
                                      </p:to>
                                    </p:set>
                                    <p:animEffect transition="in" filter="blinds(horizontal)">
                                      <p:cBhvr>
                                        <p:cTn id="35" dur="1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p:bldP spid="163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1143000"/>
          </a:xfrm>
        </p:spPr>
        <p:txBody>
          <a:bodyPr/>
          <a:lstStyle/>
          <a:p>
            <a:pPr eaLnBrk="1" hangingPunct="1"/>
            <a:r>
              <a:rPr lang="de-DE" altLang="de-DE" sz="2800" smtClean="0"/>
              <a:t>Umpferstedt</a:t>
            </a:r>
          </a:p>
        </p:txBody>
      </p:sp>
      <p:sp>
        <p:nvSpPr>
          <p:cNvPr id="11267" name="Text Box 4"/>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76EEBEA4-2334-4B58-BDB6-BF78C8D5397C}" type="slidenum">
              <a:rPr lang="de-DE" altLang="de-DE" sz="1200"/>
              <a:pPr eaLnBrk="1" hangingPunct="1">
                <a:spcBef>
                  <a:spcPct val="50000"/>
                </a:spcBef>
                <a:buFontTx/>
                <a:buNone/>
              </a:pPr>
              <a:t>8</a:t>
            </a:fld>
            <a:endParaRPr lang="de-DE" altLang="de-DE" sz="1200"/>
          </a:p>
        </p:txBody>
      </p:sp>
      <p:sp>
        <p:nvSpPr>
          <p:cNvPr id="11268" name="Text Box 5"/>
          <p:cNvSpPr txBox="1">
            <a:spLocks noChangeArrowheads="1"/>
          </p:cNvSpPr>
          <p:nvPr/>
        </p:nvSpPr>
        <p:spPr bwMode="auto">
          <a:xfrm>
            <a:off x="971550" y="1268413"/>
            <a:ext cx="8172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029200" algn="l"/>
              </a:tabLst>
              <a:defRPr sz="3200">
                <a:solidFill>
                  <a:schemeClr val="tx1"/>
                </a:solidFill>
                <a:latin typeface="Arial" panose="020B0604020202020204" pitchFamily="34" charset="0"/>
              </a:defRPr>
            </a:lvl1pPr>
            <a:lvl2pPr marL="742950" indent="-285750">
              <a:spcBef>
                <a:spcPct val="20000"/>
              </a:spcBef>
              <a:buChar char="–"/>
              <a:tabLst>
                <a:tab pos="5029200" algn="l"/>
              </a:tabLst>
              <a:defRPr sz="2800">
                <a:solidFill>
                  <a:schemeClr val="tx1"/>
                </a:solidFill>
                <a:latin typeface="Arial" panose="020B0604020202020204" pitchFamily="34" charset="0"/>
              </a:defRPr>
            </a:lvl2pPr>
            <a:lvl3pPr marL="1143000" indent="-228600">
              <a:spcBef>
                <a:spcPct val="20000"/>
              </a:spcBef>
              <a:buChar char="•"/>
              <a:tabLst>
                <a:tab pos="5029200" algn="l"/>
              </a:tabLst>
              <a:defRPr sz="2400">
                <a:solidFill>
                  <a:schemeClr val="tx1"/>
                </a:solidFill>
                <a:latin typeface="Arial" panose="020B0604020202020204" pitchFamily="34" charset="0"/>
              </a:defRPr>
            </a:lvl3pPr>
            <a:lvl4pPr marL="1600200" indent="-228600">
              <a:spcBef>
                <a:spcPct val="20000"/>
              </a:spcBef>
              <a:buChar char="–"/>
              <a:tabLst>
                <a:tab pos="5029200" algn="l"/>
              </a:tabLst>
              <a:defRPr sz="2000">
                <a:solidFill>
                  <a:schemeClr val="tx1"/>
                </a:solidFill>
                <a:latin typeface="Arial" panose="020B0604020202020204" pitchFamily="34" charset="0"/>
              </a:defRPr>
            </a:lvl4pPr>
            <a:lvl5pPr marL="2057400" indent="-228600">
              <a:spcBef>
                <a:spcPct val="20000"/>
              </a:spcBef>
              <a:buChar char="»"/>
              <a:tabLst>
                <a:tab pos="5029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029200" algn="l"/>
              </a:tabLst>
              <a:defRPr sz="2000">
                <a:solidFill>
                  <a:schemeClr val="tx1"/>
                </a:solidFill>
                <a:latin typeface="Arial" panose="020B0604020202020204" pitchFamily="34" charset="0"/>
              </a:defRPr>
            </a:lvl9pPr>
          </a:lstStyle>
          <a:p>
            <a:pPr eaLnBrk="1" hangingPunct="1">
              <a:spcBef>
                <a:spcPct val="0"/>
              </a:spcBef>
              <a:buFontTx/>
              <a:buNone/>
            </a:pPr>
            <a:r>
              <a:rPr lang="de-DE" altLang="de-DE" sz="1800" b="1"/>
              <a:t>Wohnhaus</a:t>
            </a:r>
          </a:p>
          <a:p>
            <a:pPr eaLnBrk="1" hangingPunct="1">
              <a:spcBef>
                <a:spcPct val="0"/>
              </a:spcBef>
              <a:buFontTx/>
              <a:buNone/>
            </a:pPr>
            <a:r>
              <a:rPr lang="de-DE" altLang="de-DE" sz="1800" b="1"/>
              <a:t>Brunnengasse 5 in 99441 Umpferstedt</a:t>
            </a:r>
          </a:p>
          <a:p>
            <a:pPr eaLnBrk="1" hangingPunct="1">
              <a:spcBef>
                <a:spcPct val="0"/>
              </a:spcBef>
              <a:buFontTx/>
              <a:buNone/>
            </a:pPr>
            <a:endParaRPr lang="de-DE" altLang="de-DE" sz="1800"/>
          </a:p>
          <a:p>
            <a:pPr eaLnBrk="1" hangingPunct="1">
              <a:spcBef>
                <a:spcPct val="0"/>
              </a:spcBef>
              <a:buFontTx/>
              <a:buNone/>
            </a:pPr>
            <a:r>
              <a:rPr lang="de-DE" altLang="de-DE" sz="1800"/>
              <a:t>In diesem Haus befinden sich 5 Wohneinheiten	- 5 Mietwohnungen</a:t>
            </a:r>
          </a:p>
        </p:txBody>
      </p:sp>
      <p:graphicFrame>
        <p:nvGraphicFramePr>
          <p:cNvPr id="17447" name="Group 39"/>
          <p:cNvGraphicFramePr>
            <a:graphicFrameLocks noGrp="1"/>
          </p:cNvGraphicFramePr>
          <p:nvPr>
            <p:ph idx="1"/>
          </p:nvPr>
        </p:nvGraphicFramePr>
        <p:xfrm>
          <a:off x="1042988" y="3068638"/>
          <a:ext cx="6096000" cy="3097215"/>
        </p:xfrm>
        <a:graphic>
          <a:graphicData uri="http://schemas.openxmlformats.org/drawingml/2006/table">
            <a:tbl>
              <a:tblPr/>
              <a:tblGrid>
                <a:gridCol w="1331912">
                  <a:extLst>
                    <a:ext uri="{9D8B030D-6E8A-4147-A177-3AD203B41FA5}">
                      <a16:colId xmlns:a16="http://schemas.microsoft.com/office/drawing/2014/main" val="20000"/>
                    </a:ext>
                  </a:extLst>
                </a:gridCol>
                <a:gridCol w="4764088">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Wohnung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Kurzinformation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links, 1-Zi., 35,60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EG rechts, 1-Zi., 30,99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links, 2-Zi., 42,65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1. OG rechts, 2-Zi., 52,89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smtClean="0">
                          <a:ln>
                            <a:noFill/>
                          </a:ln>
                          <a:solidFill>
                            <a:schemeClr val="tx1"/>
                          </a:solidFill>
                          <a:effectLst/>
                          <a:latin typeface="Arial" charset="0"/>
                        </a:rPr>
                        <a:t>DG, 4-Zi., 87,25 m²</a:t>
                      </a:r>
                      <a:endParaRPr kumimoji="0" 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advTm="3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0" y="0"/>
            <a:ext cx="9144000" cy="1143000"/>
          </a:xfrm>
        </p:spPr>
        <p:txBody>
          <a:bodyPr/>
          <a:lstStyle/>
          <a:p>
            <a:pPr eaLnBrk="1" hangingPunct="1"/>
            <a:r>
              <a:rPr lang="de-DE" altLang="de-DE" sz="2800" smtClean="0"/>
              <a:t>Umpferstedt, Brunnengasse 5</a:t>
            </a:r>
          </a:p>
        </p:txBody>
      </p:sp>
      <p:sp>
        <p:nvSpPr>
          <p:cNvPr id="18435" name="Text Box 3"/>
          <p:cNvSpPr txBox="1">
            <a:spLocks noChangeArrowheads="1"/>
          </p:cNvSpPr>
          <p:nvPr/>
        </p:nvSpPr>
        <p:spPr bwMode="auto">
          <a:xfrm>
            <a:off x="1258888"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5 – Bild 1</a:t>
            </a:r>
          </a:p>
        </p:txBody>
      </p:sp>
      <p:sp>
        <p:nvSpPr>
          <p:cNvPr id="18436" name="Text Box 4"/>
          <p:cNvSpPr txBox="1">
            <a:spLocks noChangeArrowheads="1"/>
          </p:cNvSpPr>
          <p:nvPr/>
        </p:nvSpPr>
        <p:spPr bwMode="auto">
          <a:xfrm>
            <a:off x="5435600" y="3573463"/>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5 – Bild 2</a:t>
            </a:r>
          </a:p>
        </p:txBody>
      </p:sp>
      <p:sp>
        <p:nvSpPr>
          <p:cNvPr id="18437" name="Text Box 5"/>
          <p:cNvSpPr txBox="1">
            <a:spLocks noChangeArrowheads="1"/>
          </p:cNvSpPr>
          <p:nvPr/>
        </p:nvSpPr>
        <p:spPr bwMode="auto">
          <a:xfrm>
            <a:off x="1258888"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5 – Bild 3</a:t>
            </a:r>
          </a:p>
        </p:txBody>
      </p:sp>
      <p:sp>
        <p:nvSpPr>
          <p:cNvPr id="18438" name="Text Box 6"/>
          <p:cNvSpPr txBox="1">
            <a:spLocks noChangeArrowheads="1"/>
          </p:cNvSpPr>
          <p:nvPr/>
        </p:nvSpPr>
        <p:spPr bwMode="auto">
          <a:xfrm>
            <a:off x="5435600" y="6237288"/>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400"/>
              <a:t>Brunnengasse 5 – Bild 4</a:t>
            </a:r>
          </a:p>
        </p:txBody>
      </p:sp>
      <p:sp>
        <p:nvSpPr>
          <p:cNvPr id="12295" name="Text Box 8"/>
          <p:cNvSpPr txBox="1">
            <a:spLocks noChangeArrowheads="1"/>
          </p:cNvSpPr>
          <p:nvPr/>
        </p:nvSpPr>
        <p:spPr bwMode="auto">
          <a:xfrm>
            <a:off x="8351838" y="65833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1200"/>
              <a:t>Folie </a:t>
            </a:r>
            <a:fld id="{2774D1A9-42EC-4372-A4C1-B1802D08E964}" type="slidenum">
              <a:rPr lang="de-DE" altLang="de-DE" sz="1200"/>
              <a:pPr eaLnBrk="1" hangingPunct="1">
                <a:spcBef>
                  <a:spcPct val="50000"/>
                </a:spcBef>
                <a:buFontTx/>
                <a:buNone/>
              </a:pPr>
              <a:t>9</a:t>
            </a:fld>
            <a:endParaRPr lang="de-DE" altLang="de-DE" sz="1200"/>
          </a:p>
        </p:txBody>
      </p:sp>
      <p:pic>
        <p:nvPicPr>
          <p:cNvPr id="18445" name="Picture 13" descr="Brunnengasse 5 Bild 1"/>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258888" y="1474788"/>
            <a:ext cx="2438400" cy="1828800"/>
          </a:xfrm>
        </p:spPr>
      </p:pic>
      <p:pic>
        <p:nvPicPr>
          <p:cNvPr id="18448" name="Picture 16" descr="Brunnengasse 5 Bild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35600" y="1474788"/>
            <a:ext cx="2438400" cy="1828800"/>
          </a:xfrm>
        </p:spPr>
      </p:pic>
      <p:pic>
        <p:nvPicPr>
          <p:cNvPr id="18450" name="Picture 18" descr="Brunnengasse 5 Bild 3"/>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258888" y="4173538"/>
            <a:ext cx="2438400" cy="1828800"/>
          </a:xfrm>
        </p:spPr>
      </p:pic>
      <p:pic>
        <p:nvPicPr>
          <p:cNvPr id="18452" name="Picture 20" descr="Brunnengasse 5 Bild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434013" y="4173538"/>
            <a:ext cx="2438400" cy="1828800"/>
          </a:xfrm>
        </p:spPr>
      </p:pic>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diamond(out)">
                                      <p:cBhvr>
                                        <p:cTn id="7" dur="1000"/>
                                        <p:tgtEl>
                                          <p:spTgt spid="18445"/>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blinds(horizontal)">
                                      <p:cBhvr>
                                        <p:cTn id="11" dur="1000"/>
                                        <p:tgtEl>
                                          <p:spTgt spid="18435"/>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18448"/>
                                        </p:tgtEl>
                                        <p:attrNameLst>
                                          <p:attrName>style.visibility</p:attrName>
                                        </p:attrNameLst>
                                      </p:cBhvr>
                                      <p:to>
                                        <p:strVal val="visible"/>
                                      </p:to>
                                    </p:set>
                                    <p:animEffect transition="in" filter="diamond(in)">
                                      <p:cBhvr>
                                        <p:cTn id="15" dur="1000"/>
                                        <p:tgtEl>
                                          <p:spTgt spid="18448"/>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8436"/>
                                        </p:tgtEl>
                                        <p:attrNameLst>
                                          <p:attrName>style.visibility</p:attrName>
                                        </p:attrNameLst>
                                      </p:cBhvr>
                                      <p:to>
                                        <p:strVal val="visible"/>
                                      </p:to>
                                    </p:set>
                                    <p:animEffect transition="in" filter="blinds(horizontal)">
                                      <p:cBhvr>
                                        <p:cTn id="19" dur="1000"/>
                                        <p:tgtEl>
                                          <p:spTgt spid="18436"/>
                                        </p:tgtEl>
                                      </p:cBhvr>
                                    </p:animEffect>
                                  </p:childTnLst>
                                </p:cTn>
                              </p:par>
                            </p:childTnLst>
                          </p:cTn>
                        </p:par>
                        <p:par>
                          <p:cTn id="20" fill="hold" nodeType="afterGroup">
                            <p:stCondLst>
                              <p:cond delay="4000"/>
                            </p:stCondLst>
                            <p:childTnLst>
                              <p:par>
                                <p:cTn id="21" presetID="8" presetClass="entr" presetSubtype="16" fill="hold" nodeType="afterEffect">
                                  <p:stCondLst>
                                    <p:cond delay="0"/>
                                  </p:stCondLst>
                                  <p:childTnLst>
                                    <p:set>
                                      <p:cBhvr>
                                        <p:cTn id="22" dur="1" fill="hold">
                                          <p:stCondLst>
                                            <p:cond delay="0"/>
                                          </p:stCondLst>
                                        </p:cTn>
                                        <p:tgtEl>
                                          <p:spTgt spid="18450"/>
                                        </p:tgtEl>
                                        <p:attrNameLst>
                                          <p:attrName>style.visibility</p:attrName>
                                        </p:attrNameLst>
                                      </p:cBhvr>
                                      <p:to>
                                        <p:strVal val="visible"/>
                                      </p:to>
                                    </p:set>
                                    <p:animEffect transition="in" filter="diamond(in)">
                                      <p:cBhvr>
                                        <p:cTn id="23" dur="1000"/>
                                        <p:tgtEl>
                                          <p:spTgt spid="18450"/>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blinds(horizontal)">
                                      <p:cBhvr>
                                        <p:cTn id="27" dur="1000"/>
                                        <p:tgtEl>
                                          <p:spTgt spid="18437"/>
                                        </p:tgtEl>
                                      </p:cBhvr>
                                    </p:animEffect>
                                  </p:childTnLst>
                                </p:cTn>
                              </p:par>
                            </p:childTnLst>
                          </p:cTn>
                        </p:par>
                        <p:par>
                          <p:cTn id="28" fill="hold" nodeType="afterGroup">
                            <p:stCondLst>
                              <p:cond delay="6000"/>
                            </p:stCondLst>
                            <p:childTnLst>
                              <p:par>
                                <p:cTn id="29" presetID="8" presetClass="entr" presetSubtype="32" fill="hold" nodeType="afterEffect">
                                  <p:stCondLst>
                                    <p:cond delay="0"/>
                                  </p:stCondLst>
                                  <p:childTnLst>
                                    <p:set>
                                      <p:cBhvr>
                                        <p:cTn id="30" dur="1" fill="hold">
                                          <p:stCondLst>
                                            <p:cond delay="0"/>
                                          </p:stCondLst>
                                        </p:cTn>
                                        <p:tgtEl>
                                          <p:spTgt spid="18452"/>
                                        </p:tgtEl>
                                        <p:attrNameLst>
                                          <p:attrName>style.visibility</p:attrName>
                                        </p:attrNameLst>
                                      </p:cBhvr>
                                      <p:to>
                                        <p:strVal val="visible"/>
                                      </p:to>
                                    </p:set>
                                    <p:animEffect transition="in" filter="diamond(out)">
                                      <p:cBhvr>
                                        <p:cTn id="31" dur="1000"/>
                                        <p:tgtEl>
                                          <p:spTgt spid="18452"/>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8438"/>
                                        </p:tgtEl>
                                        <p:attrNameLst>
                                          <p:attrName>style.visibility</p:attrName>
                                        </p:attrNameLst>
                                      </p:cBhvr>
                                      <p:to>
                                        <p:strVal val="visible"/>
                                      </p:to>
                                    </p:set>
                                    <p:animEffect transition="in" filter="blinds(horizontal)">
                                      <p:cBhvr>
                                        <p:cTn id="35"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P spid="18438"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Bildschirmpräsentation (4:3)</PresentationFormat>
  <Paragraphs>194</Paragraphs>
  <Slides>16</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16</vt:i4>
      </vt:variant>
    </vt:vector>
  </HeadingPairs>
  <TitlesOfParts>
    <vt:vector size="21" baseType="lpstr">
      <vt:lpstr>Arial</vt:lpstr>
      <vt:lpstr>Calibri</vt:lpstr>
      <vt:lpstr>Calibri Light</vt:lpstr>
      <vt:lpstr>Standarddesign</vt:lpstr>
      <vt:lpstr>Benutzerdefiniertes Design</vt:lpstr>
      <vt:lpstr>Familie Wagenknecht  www.wagenknecht.de</vt:lpstr>
      <vt:lpstr>Familie Wagenknecht  www.wagenknecht.de</vt:lpstr>
      <vt:lpstr>Umpferstedt</vt:lpstr>
      <vt:lpstr>Umpferstedt</vt:lpstr>
      <vt:lpstr>Umpferstedt, Brunnengasse 1</vt:lpstr>
      <vt:lpstr>Umpferstedt</vt:lpstr>
      <vt:lpstr>Umpferstedt, Brunnengasse 3</vt:lpstr>
      <vt:lpstr>Umpferstedt</vt:lpstr>
      <vt:lpstr>Umpferstedt, Brunnengasse 5</vt:lpstr>
      <vt:lpstr>Reisdorf</vt:lpstr>
      <vt:lpstr>Reisdorf</vt:lpstr>
      <vt:lpstr>Reisdorf</vt:lpstr>
      <vt:lpstr>Reisdorf</vt:lpstr>
      <vt:lpstr>Reisdorf</vt:lpstr>
      <vt:lpstr>Reisdorf, Bad Sulzaer Straße 95</vt:lpstr>
      <vt:lpstr>Familie Wagenknecht  www.wagenknecht.de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 Wagenknecht</dc:title>
  <dc:creator>Robby und Carola Wagenknecht</dc:creator>
  <cp:lastModifiedBy>Eltern</cp:lastModifiedBy>
  <cp:revision>27</cp:revision>
  <cp:lastPrinted>2023-01-01T12:12:57Z</cp:lastPrinted>
  <dcterms:created xsi:type="dcterms:W3CDTF">2002-12-11T11:16:38Z</dcterms:created>
  <dcterms:modified xsi:type="dcterms:W3CDTF">2025-01-02T20:56:34Z</dcterms:modified>
</cp:coreProperties>
</file>